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50" r:id="rId3"/>
    <p:sldId id="351" r:id="rId4"/>
    <p:sldId id="346" r:id="rId5"/>
    <p:sldId id="347" r:id="rId6"/>
    <p:sldId id="348" r:id="rId7"/>
    <p:sldId id="349" r:id="rId8"/>
    <p:sldId id="412" r:id="rId9"/>
    <p:sldId id="413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01EE05C-F9E4-4BBB-A5C1-9C9F75E33B4A}">
          <p14:sldIdLst>
            <p14:sldId id="256"/>
            <p14:sldId id="350"/>
            <p14:sldId id="351"/>
            <p14:sldId id="346"/>
            <p14:sldId id="347"/>
            <p14:sldId id="348"/>
            <p14:sldId id="349"/>
            <p14:sldId id="412"/>
            <p14:sldId id="413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01"/>
  </p:normalViewPr>
  <p:slideViewPr>
    <p:cSldViewPr snapToGrid="0">
      <p:cViewPr varScale="1">
        <p:scale>
          <a:sx n="118" d="100"/>
          <a:sy n="118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246F-5962-E14A-AAF2-985CCFDAC345}" type="datetimeFigureOut">
              <a:rPr lang="ru-RU" smtClean="0"/>
              <a:t>20.03.2025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4F326-5F8D-6A4F-9B75-A3402553DF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76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26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78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58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43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19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3DC6-30E4-4569-999A-C703F926F2A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texts.com/fpp2/classical-decomposition.html" TargetMode="External"/><Relationship Id="rId2" Type="http://schemas.openxmlformats.org/officeDocument/2006/relationships/hyperlink" Target="https://medium.com/analytics-vidhya/time-series-forecasting-using-tbats-model-ce8c429442a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rdner.fyi/blog/STL-Part-II/" TargetMode="External"/><Relationship Id="rId4" Type="http://schemas.openxmlformats.org/officeDocument/2006/relationships/hyperlink" Target="https://www.openforecast.org/adam/classical-seasonal-decomposition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6"/>
            <a:ext cx="10932920" cy="3760934"/>
          </a:xfrm>
        </p:spPr>
        <p:txBody>
          <a:bodyPr>
            <a:normAutofit fontScale="90000"/>
          </a:bodyPr>
          <a:lstStyle/>
          <a:p>
            <a:r>
              <a:rPr lang="ru-RU" sz="8000" b="1" dirty="0"/>
              <a:t>Непараметрические методы предсказания временных рядов на основе моделей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64310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C0E9E-4E53-7CF3-E291-31D3CDA5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6670B9-02F6-DF56-984E-A25C90C9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/>
              <a:t>Скользящее среднее</a:t>
            </a:r>
          </a:p>
        </p:txBody>
      </p:sp>
    </p:spTree>
    <p:extLst>
      <p:ext uri="{BB962C8B-B14F-4D97-AF65-F5344CB8AC3E}">
        <p14:creationId xmlns:p14="http://schemas.microsoft.com/office/powerpoint/2010/main" val="428824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16136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Наивное предсказание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967816"/>
                <a:ext cx="11363325" cy="532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sz="2400" dirty="0"/>
                  <a:t>Наивное предсказание – это некоторая база, точностью меньше которого любой другой алгоритм не должен обладать.</a:t>
                </a:r>
                <a:endParaRPr lang="en-US" sz="2400" dirty="0"/>
              </a:p>
              <a:p>
                <a:r>
                  <a:rPr lang="ru-RU" sz="2400" dirty="0"/>
                  <a:t>Простое наивное предсказание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Где </a:t>
                </a:r>
                <a:r>
                  <a:rPr lang="ru-RU" sz="2400" dirty="0" err="1"/>
                  <a:t>h</a:t>
                </a:r>
                <a:r>
                  <a:rPr lang="ru-RU" sz="2400" dirty="0"/>
                  <a:t> -</a:t>
                </a:r>
                <a:r>
                  <a:rPr lang="en-US" sz="2400" dirty="0"/>
                  <a:t> </a:t>
                </a:r>
                <a:r>
                  <a:rPr lang="ru-RU" sz="2400" dirty="0"/>
                  <a:t>горизонт предсказания (число шагов)</a:t>
                </a:r>
              </a:p>
              <a:p>
                <a:r>
                  <a:rPr lang="ru-RU" sz="2400" dirty="0"/>
                  <a:t>Сезонное наивное предсказание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+1)).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ru-RU" sz="2400" dirty="0"/>
                  <a:t>Где </a:t>
                </a:r>
                <a:r>
                  <a:rPr lang="en-US" sz="2400" dirty="0"/>
                  <a:t>m</a:t>
                </a:r>
                <a:r>
                  <a:rPr lang="ru-RU" sz="2400" dirty="0"/>
                  <a:t> -</a:t>
                </a:r>
                <a:r>
                  <a:rPr lang="en-US" sz="2400" dirty="0"/>
                  <a:t> </a:t>
                </a:r>
                <a:r>
                  <a:rPr lang="ru-RU" sz="2400" dirty="0"/>
                  <a:t>период сезонности</a:t>
                </a:r>
                <a:r>
                  <a:rPr lang="en-US" sz="2400" dirty="0"/>
                  <a:t>,  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−1)/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ru-RU" sz="2400" dirty="0"/>
              </a:p>
              <a:p>
                <a:r>
                  <a:rPr lang="ru-RU" sz="2400" dirty="0"/>
                  <a:t>Среднее наивное предсказание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Среднее сезонное предсказание,</a:t>
                </a:r>
              </a:p>
              <a:p>
                <a:r>
                  <a:rPr lang="ru-RU" sz="2400" dirty="0"/>
                  <a:t>Предсказание с дрейфом</a:t>
                </a:r>
                <a:endParaRPr lang="en-US" sz="2400" dirty="0"/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967816"/>
                <a:ext cx="11363325" cy="5321298"/>
              </a:xfrm>
              <a:blipFill>
                <a:blip r:embed="rId2"/>
                <a:stretch>
                  <a:fillRect l="-805" t="-2176" b="-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92" y="5578473"/>
            <a:ext cx="6452721" cy="11181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55611" y="6410088"/>
            <a:ext cx="1109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http://www.machinelearning.ru/wiki/images/archive/e/ec/20150415134755%21Psad_ts_ets.pdf</a:t>
            </a:r>
          </a:p>
        </p:txBody>
      </p:sp>
    </p:spTree>
    <p:extLst>
      <p:ext uri="{BB962C8B-B14F-4D97-AF65-F5344CB8AC3E}">
        <p14:creationId xmlns:p14="http://schemas.microsoft.com/office/powerpoint/2010/main" val="312317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Forecasts of Australian quarterly beer produ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1" y="3508140"/>
            <a:ext cx="64008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ecasts based on 200 days of the Google daily closing stock pric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68" y="1071419"/>
            <a:ext cx="5936598" cy="29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Сглаживание. Скользящее 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sz="2200" dirty="0"/>
                  <a:t>Для снижения шума существует множество методов. Простейшая группа приемов основана на идее сглаживания.</a:t>
                </a:r>
              </a:p>
              <a:p>
                <a:r>
                  <a:rPr lang="ru-RU" sz="2200" dirty="0"/>
                  <a:t>Первое, что часто используют при сглаживании, - это простое скользящее среднее (MA). MA можно определить как</a:t>
                </a:r>
                <a:endParaRPr lang="ru-RU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𝑚𝑎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2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/>
              </a:p>
              <a:p>
                <a:r>
                  <a:rPr lang="ru-RU" sz="2200" dirty="0"/>
                  <a:t>Или в обратном направлении</a:t>
                </a: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𝑚𝑎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/>
              </a:p>
              <a:p>
                <a:r>
                  <a:rPr lang="ru-RU" sz="2200" dirty="0"/>
                  <a:t>где</a:t>
                </a:r>
                <a:r>
                  <a:rPr lang="en-US" sz="2200" dirty="0"/>
                  <a:t> m </a:t>
                </a:r>
                <a:r>
                  <a:rPr lang="ru-RU" sz="2200" dirty="0"/>
                  <a:t>порядок сглаживания</a:t>
                </a:r>
                <a:r>
                  <a:rPr lang="en-US" sz="2200" dirty="0"/>
                  <a:t>.  </a:t>
                </a:r>
                <a:endParaRPr lang="ru-RU" sz="2200" dirty="0"/>
              </a:p>
              <a:p>
                <a:r>
                  <a:rPr lang="ru-RU" sz="2200" dirty="0"/>
                  <a:t>Или симметрично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𝑚𝑎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ru-RU" sz="2200" dirty="0"/>
                  <a:t>Скользящее среднее работает из-за предположения, что компоненты временного ряда изменяются со скоростью гораздо медленней, чем m выборок (что обычно верно для тренда).</a:t>
                </a:r>
              </a:p>
              <a:p>
                <a:r>
                  <a:rPr lang="ru-RU" sz="2200" dirty="0"/>
                  <a:t>В этом случае из-за независимости скользящее среднее уменьшает шумы </a:t>
                </a:r>
                <a:r>
                  <a:rPr lang="en-US" sz="2200" dirty="0"/>
                  <a:t>WGN</a:t>
                </a:r>
                <a:r>
                  <a:rPr lang="ru-RU" sz="2200" dirty="0"/>
                  <a:t> в 𝑚 раз (𝑠𝑡𝑑 в √𝑚 раз).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  <a:blipFill>
                <a:blip r:embed="rId2"/>
                <a:stretch>
                  <a:fillRect l="-268" t="-1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30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Взвешенное скользящее 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/>
                  <a:t>Если по каким-либо причинам мы не хотим брать единообразно все выборки при усреднении, мы можем взять так называемое взвешенное скользящее среднее (WMA) как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𝑚𝑎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т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акой набор весов, что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ru-RU" sz="2000" dirty="0"/>
                  <a:t>Примечание. Слишком большой порядок среднего может привести к ошибке в прогнозе тренда или циклической части</a:t>
                </a:r>
                <a:r>
                  <a:rPr lang="ru-RU" dirty="0"/>
                  <a:t>.</a:t>
                </a:r>
              </a:p>
              <a:p>
                <a:r>
                  <a:rPr lang="en-US" sz="20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  <a:blipFill>
                <a:blip r:embed="rId2"/>
                <a:stretch>
                  <a:fillRect l="-483" t="-1145" r="-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 descr="image.png">
            <a:extLst>
              <a:ext uri="{FF2B5EF4-FFF2-40B4-BE49-F238E27FC236}">
                <a16:creationId xmlns:a16="http://schemas.microsoft.com/office/drawing/2014/main" id="{B08D9BE4-0AA0-40F7-BC11-A1CB15F2E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4"/>
          <a:stretch/>
        </p:blipFill>
        <p:spPr bwMode="auto">
          <a:xfrm>
            <a:off x="504826" y="3765095"/>
            <a:ext cx="5819775" cy="24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84DEB80A-93DF-4E1E-AA37-9E29FD3AF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4"/>
          <a:stretch/>
        </p:blipFill>
        <p:spPr bwMode="auto">
          <a:xfrm>
            <a:off x="6096000" y="3832225"/>
            <a:ext cx="5819775" cy="24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Экспоненциальное сглаживание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/>
                  <a:t>Можно вывести </a:t>
                </a:r>
                <a:r>
                  <a:rPr lang="ru-RU" sz="2000" dirty="0" err="1"/>
                  <a:t>зи</a:t>
                </a:r>
                <a:r>
                  <a:rPr lang="ru-RU" sz="2000" dirty="0"/>
                  <a:t> взвешенного среднего </a:t>
                </a:r>
                <a:r>
                  <a:rPr lang="en-US" sz="2000" dirty="0"/>
                  <a:t>https://otexts.com/fpp2/ses.html</a:t>
                </a:r>
              </a:p>
              <a:p>
                <a:r>
                  <a:rPr lang="ru-RU" sz="2000" dirty="0"/>
                  <a:t>Следующая идея, чтобы уменьшить проблему </a:t>
                </a:r>
                <a:r>
                  <a:rPr lang="ru-RU" sz="2000" dirty="0" err="1"/>
                  <a:t>ma</a:t>
                </a:r>
                <a:r>
                  <a:rPr lang="ru-RU" sz="2000" dirty="0"/>
                  <a:t>, заключается в использовании экспоненциального сглаживания. </a:t>
                </a:r>
                <a:r>
                  <a:rPr lang="ru-RU" sz="2000" dirty="0" err="1"/>
                  <a:t>Одноэкспоненциальное</a:t>
                </a:r>
                <a:r>
                  <a:rPr lang="ru-RU" sz="2000" dirty="0"/>
                  <a:t> сглаживание, SES (или </a:t>
                </a:r>
                <a:r>
                  <a:rPr lang="ru-RU" sz="2000" dirty="0" err="1"/>
                  <a:t>Single</a:t>
                </a:r>
                <a:r>
                  <a:rPr lang="ru-RU" sz="2000" dirty="0"/>
                  <a:t> </a:t>
                </a:r>
                <a:r>
                  <a:rPr lang="ru-RU" sz="2000" dirty="0" err="1"/>
                  <a:t>Exponential</a:t>
                </a:r>
                <a:r>
                  <a:rPr lang="ru-RU" sz="2000" dirty="0"/>
                  <a:t> </a:t>
                </a:r>
                <a:r>
                  <a:rPr lang="ru-RU" sz="2000" dirty="0" err="1"/>
                  <a:t>Moving</a:t>
                </a:r>
                <a:r>
                  <a:rPr lang="ru-RU" sz="2000" dirty="0"/>
                  <a:t> </a:t>
                </a:r>
                <a:r>
                  <a:rPr lang="ru-RU" sz="2000" dirty="0" err="1"/>
                  <a:t>Average</a:t>
                </a:r>
                <a:r>
                  <a:rPr lang="ru-RU" sz="2000" dirty="0"/>
                  <a:t>, SEMA)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это параметр сглаживания</a:t>
                </a:r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is forecast </a:t>
                </a:r>
                <a:r>
                  <a:rPr lang="ru-RU" sz="2000" dirty="0"/>
                  <a:t>– предсказанное значение. </a:t>
                </a:r>
              </a:p>
              <a:p>
                <a:r>
                  <a:rPr lang="ru-RU" sz="2000" dirty="0"/>
                  <a:t>Обратите внимание, что SEMA хорошо работает для данных с нулевым уровнем, однако для сложных рядов лучше выбрать другие методы.</a:t>
                </a:r>
              </a:p>
              <a:p>
                <a:br>
                  <a:rPr lang="ru-RU" sz="2000" dirty="0"/>
                </a:br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6"/>
                <a:ext cx="11363325" cy="5321298"/>
              </a:xfrm>
              <a:blipFill>
                <a:blip r:embed="rId2"/>
                <a:stretch>
                  <a:fillRect l="-483" t="-1145" r="-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 descr="image.png">
            <a:extLst>
              <a:ext uri="{FF2B5EF4-FFF2-40B4-BE49-F238E27FC236}">
                <a16:creationId xmlns:a16="http://schemas.microsoft.com/office/drawing/2014/main" id="{C9C3A7CA-ABAE-4A48-93DC-A97D24BFC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91" y="4035780"/>
            <a:ext cx="5509058" cy="28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9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</a:t>
            </a:r>
            <a:br>
              <a:rPr lang="ru-RU" b="1" dirty="0"/>
            </a:br>
            <a:r>
              <a:rPr lang="ru-RU" b="1" dirty="0"/>
              <a:t>Двойное экспоненциальное сглаживание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387736"/>
                <a:ext cx="11363325" cy="510513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 </a:t>
                </a:r>
                <a:r>
                  <a:rPr lang="ru-RU" sz="2000" dirty="0"/>
                  <a:t>Двойное экспоненциальное сглаживание, DES (или двойное экспоненциальное скользящее среднее, DEMA, модель </a:t>
                </a:r>
                <a:r>
                  <a:rPr lang="ru-RU" sz="2000" dirty="0" err="1"/>
                  <a:t>Холта</a:t>
                </a:r>
                <a:r>
                  <a:rPr lang="ru-RU" sz="2000" dirty="0"/>
                  <a:t>)</a:t>
                </a:r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;→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𝑡𝑟𝑒𝑛𝑑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;→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𝑙𝑒𝑣𝑒𝑙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+(1−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);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800" dirty="0"/>
              </a:p>
              <a:p>
                <a:r>
                  <a:rPr lang="ru-RU" sz="1800" dirty="0"/>
                  <a:t>где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это дополнительный параметр сглаживания</a:t>
                </a:r>
                <a:r>
                  <a:rPr lang="en-US" sz="1800" dirty="0"/>
                  <a:t>.</a:t>
                </a:r>
                <a:endParaRPr lang="ru-RU" sz="1800" dirty="0"/>
              </a:p>
              <a:p>
                <a:r>
                  <a:rPr lang="ru-RU" sz="1800" dirty="0"/>
                  <a:t>Есть еще Функция </a:t>
                </a:r>
                <a:r>
                  <a:rPr lang="ru-RU" sz="1800" dirty="0" err="1"/>
                  <a:t>Холта</a:t>
                </a:r>
                <a:r>
                  <a:rPr lang="ru-RU" sz="1800" dirty="0"/>
                  <a:t> с затуханием.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387736"/>
                <a:ext cx="11363325" cy="5105138"/>
              </a:xfrm>
              <a:blipFill>
                <a:blip r:embed="rId2"/>
                <a:stretch>
                  <a:fillRect l="-322" t="-13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8" name="Picture 2" descr="image.png">
            <a:extLst>
              <a:ext uri="{FF2B5EF4-FFF2-40B4-BE49-F238E27FC236}">
                <a16:creationId xmlns:a16="http://schemas.microsoft.com/office/drawing/2014/main" id="{5E01BEA3-B247-4402-9AF5-2CE64C85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573" y="4091709"/>
            <a:ext cx="4865631" cy="2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Тройное экспоненциальное сглаживание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 </a:t>
                </a:r>
                <a:r>
                  <a:rPr lang="ru-RU" dirty="0"/>
                  <a:t>Тройное экспоненциальное сглаживание (или тройное экспоненциальное скользящее среднее, TEMA, экспоненциальное сглаживание </a:t>
                </a:r>
                <a:r>
                  <a:rPr lang="ru-RU" dirty="0" err="1"/>
                  <a:t>Холта-Винтерса</a:t>
                </a:r>
                <a:r>
                  <a:rPr lang="ru-RU" dirty="0"/>
                  <a:t>, HW):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𝑡𝑟𝑒𝑛𝑑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)/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𝑠𝑒𝑎𝑠𝑜𝑛𝑎𝑙𝑖𝑡𝑦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</m:e>
                      </m:mr>
                      <m:mr>
                        <m:e/>
                        <m:e/>
                      </m:mr>
                      <m:mr>
                        <m:e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+1+(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𝑚𝑜𝑑𝐿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Где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𝛾 - параметр тройного сглаживания;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 𝐿 - оценка продолжительности сезона (в выборках);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𝑚 - где m может быть любым целым числом, что означает, что мы можем прогнозировать любое количество точек в будущем.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800" dirty="0"/>
                  <a:t>Есть также затухающий </a:t>
                </a:r>
                <a:r>
                  <a:rPr lang="en-US" sz="1800" dirty="0"/>
                  <a:t>HW, HW </a:t>
                </a:r>
                <a:r>
                  <a:rPr lang="ru-RU" sz="1800" dirty="0"/>
                  <a:t>для мультипликативных рядов и т.д.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  <a:blipFill>
                <a:blip r:embed="rId2"/>
                <a:stretch>
                  <a:fillRect l="-161" t="-2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 descr="image.png">
            <a:extLst>
              <a:ext uri="{FF2B5EF4-FFF2-40B4-BE49-F238E27FC236}">
                <a16:creationId xmlns:a16="http://schemas.microsoft.com/office/drawing/2014/main" id="{02A694C1-DCCF-4974-B57F-8BFBFBCC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23" y="1731946"/>
            <a:ext cx="6959214" cy="34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3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Тройное экспоненциальное сглаживание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DC76D-90F0-4FD7-8BA6-954D6D2E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171575"/>
            <a:ext cx="11363325" cy="55816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</a:t>
            </a:r>
            <a:r>
              <a:rPr lang="ru-RU" sz="1800" dirty="0"/>
              <a:t>Индекс 𝑛 − 𝐿 + 1 + (𝑚 − 1) 𝑚𝑜𝑑𝐿 в уравнении прогноза для TEMA - это смещение сезонных компонентов от последнего полного сезона из данных наблюдений (т.е. если мы прогнозируем 3-ю точку в 45 сезоне в </a:t>
            </a:r>
            <a:r>
              <a:rPr lang="ru-RU" sz="1800" dirty="0" err="1"/>
              <a:t>В</a:t>
            </a:r>
            <a:r>
              <a:rPr lang="ru-RU" sz="1800" dirty="0"/>
              <a:t> будущем мы не можем использовать сезонные компоненты 44-го сезона в будущем, поскольку этот сезон также является прогнозируемым - мы можем использовать только точки из наблюдаемых данных).</a:t>
            </a:r>
            <a:endParaRPr lang="en-US" sz="1800" dirty="0"/>
          </a:p>
        </p:txBody>
      </p:sp>
      <p:pic>
        <p:nvPicPr>
          <p:cNvPr id="30722" name="Picture 2" descr="image.png">
            <a:extLst>
              <a:ext uri="{FF2B5EF4-FFF2-40B4-BE49-F238E27FC236}">
                <a16:creationId xmlns:a16="http://schemas.microsoft.com/office/drawing/2014/main" id="{02A694C1-DCCF-4974-B57F-8BFBFBCC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4" y="2836068"/>
            <a:ext cx="6486525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3821F73-3262-438E-A7B8-E2433472A2DA}"/>
                  </a:ext>
                </a:extLst>
              </p:cNvPr>
              <p:cNvSpPr/>
              <p:nvPr/>
            </p:nvSpPr>
            <p:spPr>
              <a:xfrm>
                <a:off x="504826" y="3157953"/>
                <a:ext cx="6096000" cy="25994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Для ТЕМА можно добавить дополнительные уравнения для оценки значений отклонения.</a:t>
                </a:r>
                <a:endParaRPr lang="ru-RU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𝑚𝑎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∣+(1−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 𝑑 - ожидаемое отклонение.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3821F73-3262-438E-A7B8-E2433472A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6" y="3157953"/>
                <a:ext cx="6096000" cy="2599494"/>
              </a:xfrm>
              <a:prstGeom prst="rect">
                <a:avLst/>
              </a:prstGeom>
              <a:blipFill>
                <a:blip r:embed="rId3"/>
                <a:stretch>
                  <a:fillRect l="-900" t="-1408" b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35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Сглаживание. Тройное экспоненциальное сглаживание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DC76D-90F0-4FD7-8BA6-954D6D2E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171575"/>
            <a:ext cx="11363325" cy="5581649"/>
          </a:xfrm>
        </p:spPr>
        <p:txBody>
          <a:bodyPr>
            <a:normAutofit/>
          </a:bodyPr>
          <a:lstStyle/>
          <a:p>
            <a:r>
              <a:rPr lang="ru-RU" sz="2000" dirty="0"/>
              <a:t>Помимо показанного аддитивного тройного экспоненциального сглаживания (экспоненциальное сглаживание </a:t>
            </a:r>
            <a:r>
              <a:rPr lang="ru-RU" sz="2000" dirty="0" err="1"/>
              <a:t>Холта-Винтерса</a:t>
            </a:r>
            <a:r>
              <a:rPr lang="ru-RU" sz="2000" dirty="0"/>
              <a:t>) существует несколько моделей </a:t>
            </a:r>
            <a:r>
              <a:rPr lang="ru-RU" sz="2000" dirty="0" err="1"/>
              <a:t>Холта-Винтерса</a:t>
            </a:r>
            <a:r>
              <a:rPr lang="ru-RU" sz="2000" dirty="0"/>
              <a:t>, например, для случая мультипликативного ряда и для случая затухающего ряда.</a:t>
            </a:r>
            <a:endParaRPr lang="en-US" sz="2000" dirty="0"/>
          </a:p>
        </p:txBody>
      </p:sp>
      <p:pic>
        <p:nvPicPr>
          <p:cNvPr id="32770" name="Picture 2" descr="image.png">
            <a:extLst>
              <a:ext uri="{FF2B5EF4-FFF2-40B4-BE49-F238E27FC236}">
                <a16:creationId xmlns:a16="http://schemas.microsoft.com/office/drawing/2014/main" id="{8EE6C8F6-B79A-4B57-A34C-9650E6FD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2366963"/>
            <a:ext cx="57721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2" y="1448760"/>
            <a:ext cx="12000858" cy="265572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93420" y="1312387"/>
            <a:ext cx="7551420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Параметрические и непараметрические методы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07720" y="4104482"/>
            <a:ext cx="7551420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LLM,</a:t>
            </a:r>
            <a:r>
              <a:rPr lang="ru-RU" dirty="0"/>
              <a:t> БГМ </a:t>
            </a:r>
            <a:r>
              <a:rPr lang="en-US" dirty="0"/>
              <a:t>based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310291"/>
            <a:ext cx="7551420" cy="24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Полу-</a:t>
            </a:r>
            <a:r>
              <a:rPr lang="ru-RU" dirty="0" err="1"/>
              <a:t>эмипирические</a:t>
            </a:r>
            <a:r>
              <a:rPr lang="ru-RU" dirty="0"/>
              <a:t> методы (на основе эвристик)</a:t>
            </a:r>
          </a:p>
        </p:txBody>
      </p:sp>
    </p:spTree>
    <p:extLst>
      <p:ext uri="{BB962C8B-B14F-4D97-AF65-F5344CB8AC3E}">
        <p14:creationId xmlns:p14="http://schemas.microsoft.com/office/powerpoint/2010/main" val="404084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</a:t>
            </a:r>
            <a:r>
              <a:rPr lang="en-US" b="1" dirty="0"/>
              <a:t>. </a:t>
            </a:r>
            <a:r>
              <a:rPr lang="ru-RU" b="1" dirty="0"/>
              <a:t>Модель </a:t>
            </a:r>
            <a:r>
              <a:rPr lang="en-US" b="1" dirty="0"/>
              <a:t>Error-Trend-Seasonality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DC76D-90F0-4FD7-8BA6-954D6D2E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171575"/>
            <a:ext cx="11363325" cy="5581649"/>
          </a:xfrm>
        </p:spPr>
        <p:txBody>
          <a:bodyPr>
            <a:normAutofit/>
          </a:bodyPr>
          <a:lstStyle/>
          <a:p>
            <a:r>
              <a:rPr lang="ru-RU" sz="2000" dirty="0"/>
              <a:t>Помимо показанного аддитивного экспоненциального сглаживания </a:t>
            </a:r>
            <a:r>
              <a:rPr lang="ru-RU" sz="2000" dirty="0" err="1"/>
              <a:t>Холта-Винтерса</a:t>
            </a:r>
            <a:r>
              <a:rPr lang="ru-RU" sz="2000" dirty="0"/>
              <a:t>, существует несколько моделей </a:t>
            </a:r>
            <a:r>
              <a:rPr lang="ru-RU" sz="2000" dirty="0" err="1"/>
              <a:t>Холта-Винтерса</a:t>
            </a:r>
            <a:r>
              <a:rPr lang="ru-RU" sz="2000" dirty="0"/>
              <a:t>, например,</a:t>
            </a:r>
          </a:p>
          <a:p>
            <a:r>
              <a:rPr lang="ru-RU" sz="2000" dirty="0"/>
              <a:t> для случая мультипликативных серий и для случая затухающих рядов.</a:t>
            </a:r>
          </a:p>
          <a:p>
            <a:r>
              <a:rPr lang="ru-RU" sz="2000" dirty="0"/>
              <a:t>В обобщенном виде методы сглаживания могут быть объединены в так называемую модель ошибки-тенденции-сезонности (ETS).</a:t>
            </a:r>
          </a:p>
          <a:p>
            <a:r>
              <a:rPr lang="ru-RU" sz="2000" dirty="0"/>
              <a:t>Модель может быть описана как ETS (Ошибка, Тренд, Сезонность) s = ETS (X, X, X) s, где X может быть </a:t>
            </a:r>
            <a:r>
              <a:rPr lang="ru-RU" sz="2000" dirty="0" err="1"/>
              <a:t>N-None</a:t>
            </a:r>
            <a:r>
              <a:rPr lang="ru-RU" sz="2000" dirty="0"/>
              <a:t>, A-аддитивным, M-мультипликативным, Ad-аддитивным </a:t>
            </a:r>
            <a:r>
              <a:rPr lang="en-US" sz="2000" dirty="0"/>
              <a:t>c </a:t>
            </a:r>
            <a:r>
              <a:rPr lang="ru-RU" sz="2000" dirty="0"/>
              <a:t>затуханием, s-сезонный период, если S не равно </a:t>
            </a:r>
            <a:r>
              <a:rPr lang="ru-RU" sz="2000" dirty="0" err="1"/>
              <a:t>None</a:t>
            </a:r>
            <a:r>
              <a:rPr lang="ru-RU" sz="2000" dirty="0"/>
              <a:t>.</a:t>
            </a:r>
          </a:p>
          <a:p>
            <a:r>
              <a:rPr lang="ru-RU" sz="2000" dirty="0"/>
              <a:t>С такими обозначениями:</a:t>
            </a:r>
          </a:p>
          <a:p>
            <a:r>
              <a:rPr lang="ru-RU" sz="2000" dirty="0"/>
              <a:t>Простое экспоненциальное сглаживание соответствует ETS (A, N, N).</a:t>
            </a:r>
          </a:p>
          <a:p>
            <a:r>
              <a:rPr lang="ru-RU" sz="2000" dirty="0"/>
              <a:t>Тройное экспоненциальное сглаживание соответствует ETS (A, A, A). где 𝜀_𝑡 - ошибка)</a:t>
            </a:r>
          </a:p>
        </p:txBody>
      </p:sp>
    </p:spTree>
    <p:extLst>
      <p:ext uri="{BB962C8B-B14F-4D97-AF65-F5344CB8AC3E}">
        <p14:creationId xmlns:p14="http://schemas.microsoft.com/office/powerpoint/2010/main" val="266885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</a:t>
            </a:r>
            <a:r>
              <a:rPr lang="en-US" b="1" dirty="0"/>
              <a:t>. </a:t>
            </a:r>
            <a:r>
              <a:rPr lang="ru-RU" b="1" dirty="0"/>
              <a:t>Модель </a:t>
            </a:r>
            <a:r>
              <a:rPr lang="en-US" b="1" dirty="0"/>
              <a:t>Error-Trend-Seasonality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DC76D-90F0-4FD7-8BA6-954D6D2E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171575"/>
            <a:ext cx="11363325" cy="5581649"/>
          </a:xfrm>
        </p:spPr>
        <p:txBody>
          <a:bodyPr>
            <a:normAutofit/>
          </a:bodyPr>
          <a:lstStyle/>
          <a:p>
            <a:r>
              <a:rPr lang="ru-RU" sz="2000" dirty="0"/>
              <a:t>Для модели аддитивной / мультипликативной ошибки в зависимости от наличия или отсутствия тренда и сезонности возможны следующие случаи.</a:t>
            </a:r>
            <a:endParaRPr lang="en-US" sz="2000" dirty="0"/>
          </a:p>
        </p:txBody>
      </p:sp>
      <p:pic>
        <p:nvPicPr>
          <p:cNvPr id="31746" name="Picture 2" descr="image.png">
            <a:extLst>
              <a:ext uri="{FF2B5EF4-FFF2-40B4-BE49-F238E27FC236}">
                <a16:creationId xmlns:a16="http://schemas.microsoft.com/office/drawing/2014/main" id="{E999FA23-97A6-4F16-9311-538B4CC7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6" y="1743074"/>
            <a:ext cx="93535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image.png">
            <a:extLst>
              <a:ext uri="{FF2B5EF4-FFF2-40B4-BE49-F238E27FC236}">
                <a16:creationId xmlns:a16="http://schemas.microsoft.com/office/drawing/2014/main" id="{2A1ED743-4884-4D1C-9E70-C20FA338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4033838"/>
            <a:ext cx="91916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39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Сглаживание</a:t>
            </a:r>
            <a:r>
              <a:rPr lang="en-US" b="1" dirty="0"/>
              <a:t>. </a:t>
            </a:r>
            <a:r>
              <a:rPr lang="ru-RU" b="1" dirty="0"/>
              <a:t>Модель </a:t>
            </a:r>
            <a:r>
              <a:rPr lang="en-US" b="1" dirty="0"/>
              <a:t>Error-Trend-Seasonality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DC76D-90F0-4FD7-8BA6-954D6D2E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49" y="1171575"/>
            <a:ext cx="11363325" cy="5581649"/>
          </a:xfrm>
        </p:spPr>
        <p:txBody>
          <a:bodyPr>
            <a:normAutofit/>
          </a:bodyPr>
          <a:lstStyle/>
          <a:p>
            <a:r>
              <a:rPr lang="ru-RU" sz="2000" dirty="0"/>
              <a:t>Для модели аддитивной / мультипликативной ошибки в зависимости от наличия или отсутствия тренда и сезонности возможны следующие случаи.</a:t>
            </a:r>
            <a:endParaRPr lang="en-US" sz="2000" dirty="0"/>
          </a:p>
        </p:txBody>
      </p:sp>
      <p:pic>
        <p:nvPicPr>
          <p:cNvPr id="6146" name="Picture 2" descr="forecasting - How to use triple exponential smoothing to forecast in Excel  - Cross Validated">
            <a:extLst>
              <a:ext uri="{FF2B5EF4-FFF2-40B4-BE49-F238E27FC236}">
                <a16:creationId xmlns:a16="http://schemas.microsoft.com/office/drawing/2014/main" id="{BFB58380-85E0-DEB2-BA55-4D802D6E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7" y="1119304"/>
            <a:ext cx="5591985" cy="55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7293016-55ED-A04F-1D9C-45E308A0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1" y="957431"/>
            <a:ext cx="5591985" cy="185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26FC667-80F9-C8EE-F57A-BF603B2E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93" y="2761770"/>
            <a:ext cx="6096000" cy="202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04F00A5-56E5-17C7-3DCC-4AC03114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54" y="4781864"/>
            <a:ext cx="5791200" cy="191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547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9E15-132D-296B-D978-4625F692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Пре</a:t>
            </a:r>
            <a:r>
              <a:rPr lang="ru-RU" dirty="0" err="1"/>
              <a:t>дсказание</a:t>
            </a:r>
            <a:r>
              <a:rPr lang="ru-RU" dirty="0"/>
              <a:t> с разложением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E0AB6B-8DF9-2F1F-8AD2-6A657D289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The electrical equipment orders (top) and its three additive components obtained from a robust STL decomposition with flexible trend-cycle and fixed seasonality.">
            <a:extLst>
              <a:ext uri="{FF2B5EF4-FFF2-40B4-BE49-F238E27FC236}">
                <a16:creationId xmlns:a16="http://schemas.microsoft.com/office/drawing/2014/main" id="{FB7B604E-A7CB-E152-1797-4B8C2B3E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0339"/>
            <a:ext cx="5704523" cy="51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ultiple STL for the call volume data.">
            <a:extLst>
              <a:ext uri="{FF2B5EF4-FFF2-40B4-BE49-F238E27FC236}">
                <a16:creationId xmlns:a16="http://schemas.microsoft.com/office/drawing/2014/main" id="{F506EB90-4A3E-28A7-4C14-6908A97D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74" y="1872466"/>
            <a:ext cx="4866403" cy="46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82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Регрессионный анализ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sz="2400" dirty="0"/>
                  <a:t>Самый простой метод регрессии - линейная регрессия. </a:t>
                </a:r>
                <a:br>
                  <a:rPr lang="ru-RU" sz="2400" dirty="0"/>
                </a:br>
                <a:r>
                  <a:rPr lang="ru-RU" sz="2400" dirty="0"/>
                  <a:t>Этот метод основан на предположении, </a:t>
                </a:r>
                <a:br>
                  <a:rPr lang="ru-RU" sz="2400" dirty="0"/>
                </a:br>
                <a:r>
                  <a:rPr lang="ru-RU" sz="2400" dirty="0"/>
                  <a:t>что тренд имеет следующую модель: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ru-RU" sz="2400" dirty="0"/>
                  <a:t>где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ru-RU" dirty="0"/>
                  <a:t>э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то оценка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- коэффициент наклона и смещение</a:t>
                </a:r>
                <a:r>
                  <a:rPr lang="en-US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переменная шума (случайного фактора) для выборки </a:t>
                </a:r>
                <a:r>
                  <a:rPr lang="en-US" dirty="0"/>
                  <a:t>n. </a:t>
                </a:r>
              </a:p>
              <a:p>
                <a:r>
                  <a:rPr lang="ru-RU" sz="2400" dirty="0"/>
                  <a:t>Эта модель справедлива для любых линейных временных рядов, например, для линейного тренда. Используя эту модель, можно найти предыдущие и будущие значения </a:t>
                </a:r>
                <a:r>
                  <a:rPr lang="ru-RU" sz="2400" dirty="0" err="1"/>
                  <a:t>даннах</a:t>
                </a:r>
                <a:r>
                  <a:rPr lang="ru-RU" sz="2400" dirty="0"/>
                  <a:t>. Таким образом, наша задача здесь - найти коэффициенты, которые наилучшим образом аппроксимируют ряды по некоторым критериям.</a:t>
                </a:r>
              </a:p>
              <a:p>
                <a:r>
                  <a:rPr lang="ru-RU" sz="2400" dirty="0"/>
                  <a:t>Последнее означает, что мы должны ввести некоторую метрику для оценки отношения точности при выборе параметров нашей модели. Интуитивно мы можем предположить, что в качестве такой метрики можно выбрать минимум среднего по расстояниям между каждой выборкой и </a:t>
                </a:r>
                <a:r>
                  <a:rPr lang="ru-RU" sz="2400" dirty="0" err="1"/>
                  <a:t>аппроксимационной</a:t>
                </a:r>
                <a:r>
                  <a:rPr lang="ru-RU" sz="2400" dirty="0"/>
                  <a:t> кривой.</a:t>
                </a:r>
              </a:p>
              <a:p>
                <a:pPr lvl="1"/>
                <a:r>
                  <a:rPr lang="ru-RU" sz="2000" dirty="0"/>
                  <a:t>Эта метрика упоминалась выше как.</a:t>
                </a:r>
              </a:p>
              <a:p>
                <a:r>
                  <a:rPr lang="ru-RU" sz="2400" dirty="0"/>
                  <a:t>Ряд аппроксимации в указанной выше форме посредством RSS-минимизации называется </a:t>
                </a:r>
                <a:r>
                  <a:rPr lang="ru-RU" sz="2400" b="1" dirty="0"/>
                  <a:t>методом наименьших квадратов (МНК, LSM)</a:t>
                </a:r>
                <a:r>
                  <a:rPr lang="ru-RU" sz="2400" dirty="0"/>
                  <a:t> 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  <a:blipFill>
                <a:blip r:embed="rId2"/>
                <a:stretch>
                  <a:fillRect l="-590" t="-22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Линейная регрессия: примеры и вычисление функции потер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41" y="604837"/>
            <a:ext cx="3979333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4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Регрессионный анализ. Обычный МНК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/>
                  <a:t>Самым простым МНК является обычный МНК (</a:t>
                </a:r>
                <a:r>
                  <a:rPr lang="en-US" dirty="0"/>
                  <a:t>ordinary LSM, </a:t>
                </a:r>
                <a:r>
                  <a:rPr lang="ru-RU" dirty="0"/>
                  <a:t>OLS</a:t>
                </a:r>
                <a:r>
                  <a:rPr lang="en-US" dirty="0"/>
                  <a:t>M</a:t>
                </a:r>
                <a:r>
                  <a:rPr lang="ru-RU" dirty="0"/>
                  <a:t>). Задачу OLSM можно представить как</a:t>
                </a:r>
                <a:r>
                  <a:rPr lang="en-US" sz="20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/>
                  <a:t>В нашем случае это приводит к следующему:</a:t>
                </a:r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dirty="0"/>
                  <a:t>Эту проблему можно решить аналитически.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nary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0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∑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5"/>
                <a:ext cx="11363325" cy="5581649"/>
              </a:xfrm>
              <a:blipFill>
                <a:blip r:embed="rId2"/>
                <a:stretch>
                  <a:fillRect l="-966" t="-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68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Полиномиальная регрессия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6"/>
                <a:ext cx="11363325" cy="4076700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ru-RU" dirty="0"/>
                  <a:t>В более общем случае, когда ряд может быть выражен как некоторая линейная комбинация членов, например полиномиальная регрессия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+...+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 для полиномиальной регрессии</a:t>
                </a:r>
                <a:endParaRPr lang="en-US" dirty="0"/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для каждой выборки 𝑦𝑛 оценка может быть дана как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</a:t>
                </a: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отображение i-го члена, а нулевой член - смещение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)=(1,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),...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6"/>
                <a:ext cx="11363325" cy="4076700"/>
              </a:xfrm>
              <a:blipFill>
                <a:blip r:embed="rId2"/>
                <a:stretch>
                  <a:fillRect l="-54" t="-12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2627FF3-E2FD-4694-8735-A67C5A641367}"/>
                  </a:ext>
                </a:extLst>
              </p:cNvPr>
              <p:cNvSpPr/>
              <p:nvPr/>
            </p:nvSpPr>
            <p:spPr>
              <a:xfrm>
                <a:off x="1466850" y="5250483"/>
                <a:ext cx="9258300" cy="1519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Обратите внимание: решение МНК работает для любого симметричного распределения шумов 𝜂, с нулевым средним значением и ограниченной дисперсией, в частности, для гауссовского распределения шума, так что: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&lt;∞,</m:t>
                      </m:r>
                    </m:oMath>
                  </m:oMathPara>
                </a14:m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то есть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𝑊𝐺𝑁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шум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2627FF3-E2FD-4694-8735-A67C5A641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250483"/>
                <a:ext cx="9258300" cy="1519390"/>
              </a:xfrm>
              <a:prstGeom prst="rect">
                <a:avLst/>
              </a:prstGeom>
              <a:blipFill>
                <a:blip r:embed="rId3"/>
                <a:stretch>
                  <a:fillRect l="-593" t="-2000" b="-1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69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B433-AB20-4BD4-8E77-84B856A5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50"/>
          </a:xfrm>
        </p:spPr>
        <p:txBody>
          <a:bodyPr>
            <a:normAutofit/>
          </a:bodyPr>
          <a:lstStyle/>
          <a:p>
            <a:r>
              <a:rPr lang="ru-RU" b="1" dirty="0"/>
              <a:t>Регрессионный анализ. Обычный МНК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49" y="1171575"/>
                <a:ext cx="11363325" cy="532129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dirty="0"/>
                  <a:t>в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вед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ем вектор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матрицу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(1),...,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тогда можно записать линейную регрессию в следующей форме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u-RU" sz="2400" dirty="0"/>
                  <a:t>где</a:t>
                </a:r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,...)</m:t>
                    </m:r>
                  </m:oMath>
                </a14:m>
                <a:r>
                  <a:rPr lang="en-US" sz="2400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меет раз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мер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400" dirty="0"/>
                  <a:t> (</a:t>
                </a:r>
                <a:r>
                  <a:rPr lang="ru-RU" sz="2400" dirty="0"/>
                  <a:t>строка</a:t>
                </a:r>
                <a:r>
                  <a:rPr lang="en-US" sz="2400" dirty="0"/>
                  <a:t>);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</a:rPr>
                      <m:t>меет раз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мер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(</a:t>
                </a:r>
                <a:r>
                  <a:rPr lang="ru-RU" sz="2400" dirty="0"/>
                  <a:t>столбец</a:t>
                </a:r>
                <a:r>
                  <a:rPr lang="en-US" sz="2400" dirty="0"/>
                  <a:t>);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</a:rPr>
                      <m:t>меет раз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мер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+1)×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(</a:t>
                </a:r>
                <a:r>
                  <a:rPr lang="ru-RU" sz="2400" dirty="0"/>
                  <a:t>матрица</a:t>
                </a:r>
                <a:r>
                  <a:rPr lang="en-US" sz="2400" dirty="0"/>
                  <a:t>).</a:t>
                </a:r>
              </a:p>
              <a:p>
                <a:r>
                  <a:rPr lang="ru-RU" sz="2400" dirty="0"/>
                  <a:t>Для обсуждаемой модели можно сказать, что или серия имеет 𝑝 + 1 характеристики, или порядок модели.Решение задачи OLS в нашем обобщенном случае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ru-RU" dirty="0"/>
                  <a:t>это </a:t>
                </a:r>
                <a:r>
                  <a:rPr lang="ru-RU" dirty="0" err="1"/>
                  <a:t>псведообратная</a:t>
                </a:r>
                <a:r>
                  <a:rPr lang="ru-RU" dirty="0"/>
                  <a:t> матрица</a:t>
                </a:r>
                <a:r>
                  <a:rPr lang="en-US" dirty="0"/>
                  <a:t>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CFDC76D-90F0-4FD7-8BA6-954D6D2E6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49" y="1171575"/>
                <a:ext cx="11363325" cy="5321299"/>
              </a:xfrm>
              <a:blipFill>
                <a:blip r:embed="rId2"/>
                <a:stretch>
                  <a:fillRect l="-966" t="-2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01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B0BD9A-7621-4C6C-83FB-EF548642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31" y="365126"/>
            <a:ext cx="10806869" cy="84455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Регрессионный анализ. Теорема Гаусса-Маркова.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C09A9B-37BF-4A6D-BEFD-DC9A189B1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899" y="1352550"/>
                <a:ext cx="11496675" cy="52578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/>
                  <a:t>Теорема Гаусса-Маркова утверждает, что для гауссовского распределения шума OLS обеспечивает статистически эффективную линейную несмещенную оценку (</a:t>
                </a:r>
                <a:r>
                  <a:rPr lang="en-US" dirty="0"/>
                  <a:t>BLUE</a:t>
                </a:r>
                <a:r>
                  <a:rPr lang="ru-RU" dirty="0"/>
                  <a:t>) с дисперсией этой оценки.</a:t>
                </a: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dirty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r>
                  <a:rPr lang="ru-RU" dirty="0"/>
                  <a:t>Более общий случай решения методом наименьших квадратов для немного нестационарного случая - это взвешенное МНК (WLS) решение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𝐴𝑋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это матрица весов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/>
                  <a:t>Частный случай (обобщенный МНК, GLS), когда 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т.ч.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C09A9B-37BF-4A6D-BEFD-DC9A189B1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899" y="1352550"/>
                <a:ext cx="11496675" cy="5257800"/>
              </a:xfrm>
              <a:blipFill>
                <a:blip r:embed="rId2"/>
                <a:stretch>
                  <a:fillRect l="-1060" t="-1972" b="-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738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6C8B6-D3FE-4F56-8994-B00C81E3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ru-RU" b="1" dirty="0"/>
              <a:t>Проблема плохой обусловленности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164AB-232A-4BDE-A9F7-2402AF18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042172"/>
            <a:ext cx="11534775" cy="5305425"/>
          </a:xfrm>
        </p:spPr>
        <p:txBody>
          <a:bodyPr>
            <a:normAutofit/>
          </a:bodyPr>
          <a:lstStyle/>
          <a:p>
            <a:r>
              <a:rPr lang="ru-RU" sz="2000" dirty="0"/>
              <a:t>Одним из основных препятствий для использования обычной регрессии является число плохих условий обрабатываемых данных.</a:t>
            </a:r>
          </a:p>
          <a:p>
            <a:r>
              <a:rPr lang="ru-RU" sz="2000" dirty="0"/>
              <a:t>Плохо обусловленная проблема - относительно высокая изменчивость результатов оценки, вызванная небольшим возмущением (изменением) данных.</a:t>
            </a:r>
          </a:p>
          <a:p>
            <a:r>
              <a:rPr lang="ru-RU" sz="2000" dirty="0"/>
              <a:t>Просьба обратить внимание на то, что плохое или хорошее состояние зависит от числа обратных состояний.</a:t>
            </a:r>
          </a:p>
          <a:p>
            <a:r>
              <a:rPr lang="ru-RU" sz="2000" dirty="0"/>
              <a:t>Номер физического состояния зависит от воздействия шума на серию.</a:t>
            </a:r>
          </a:p>
          <a:p>
            <a:r>
              <a:rPr lang="ru-RU" sz="2000" dirty="0"/>
              <a:t>Таким образом, чем больше отношение детерминированной части к шуму, тем лучше состояние ряда (т.е. меньше влияние возмущения данных результата оценки).</a:t>
            </a:r>
          </a:p>
          <a:p>
            <a:r>
              <a:rPr lang="ru-RU" sz="2000" dirty="0"/>
              <a:t>Проблема плохих условий может неявно проявляться в росте дисперсии и выбросов в прогнозировании регрессии.</a:t>
            </a:r>
          </a:p>
          <a:p>
            <a:r>
              <a:rPr lang="ru-RU" sz="2000" dirty="0"/>
              <a:t> Проблема плохих условий или сильного влияния шума приводит к возможности переобучения аппроксимируемого ряда.</a:t>
            </a:r>
          </a:p>
        </p:txBody>
      </p:sp>
      <p:pic>
        <p:nvPicPr>
          <p:cNvPr id="35842" name="Picture 2" descr="image.png">
            <a:extLst>
              <a:ext uri="{FF2B5EF4-FFF2-40B4-BE49-F238E27FC236}">
                <a16:creationId xmlns:a16="http://schemas.microsoft.com/office/drawing/2014/main" id="{20FA15FC-179C-40EE-9EE2-091AC71F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40" y="5123550"/>
            <a:ext cx="4586286" cy="17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300208" y="5366241"/>
                <a:ext cx="1835054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208" y="5366241"/>
                <a:ext cx="1835054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45224" y="6113592"/>
                <a:ext cx="2187715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=5.002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+6.99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224" y="6113592"/>
                <a:ext cx="2187715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788956" y="5122339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Хорошо обусловленное СЛАУ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86020" y="5876644"/>
            <a:ext cx="29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Плохо обусловленное СЛАУ</a:t>
            </a:r>
          </a:p>
        </p:txBody>
      </p:sp>
    </p:spTree>
    <p:extLst>
      <p:ext uri="{BB962C8B-B14F-4D97-AF65-F5344CB8AC3E}">
        <p14:creationId xmlns:p14="http://schemas.microsoft.com/office/powerpoint/2010/main" val="114722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4447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https://robjhyndman.com/hyndsight/terminology-matters/#same-concept-different-terminology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91" y="111779"/>
            <a:ext cx="7181850" cy="65627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656451" y="6396920"/>
            <a:ext cx="3079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https://dl.leima.is/time-series/</a:t>
            </a:r>
          </a:p>
        </p:txBody>
      </p:sp>
    </p:spTree>
    <p:extLst>
      <p:ext uri="{BB962C8B-B14F-4D97-AF65-F5344CB8AC3E}">
        <p14:creationId xmlns:p14="http://schemas.microsoft.com/office/powerpoint/2010/main" val="4830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6C8B6-D3FE-4F56-8994-B00C81E3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ru-RU" b="1" dirty="0"/>
              <a:t>Проблема плохой обусловленности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164AB-232A-4BDE-A9F7-2402AF18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187450"/>
            <a:ext cx="11534775" cy="5305425"/>
          </a:xfrm>
        </p:spPr>
        <p:txBody>
          <a:bodyPr>
            <a:noAutofit/>
          </a:bodyPr>
          <a:lstStyle/>
          <a:p>
            <a:r>
              <a:rPr lang="ru-RU" sz="2000" dirty="0"/>
              <a:t>Проблема плохих условий или сильного влияния шума приводит к возможности переобучения аппроксимируемого ряда.</a:t>
            </a:r>
          </a:p>
          <a:p>
            <a:r>
              <a:rPr lang="ru-RU" sz="2000" dirty="0"/>
              <a:t>Решения проблемы плохого состояния.</a:t>
            </a:r>
          </a:p>
          <a:p>
            <a:r>
              <a:rPr lang="ru-RU" sz="2000" b="1" dirty="0"/>
              <a:t>Робастная регрессия</a:t>
            </a:r>
            <a:r>
              <a:rPr lang="ru-RU" sz="2000" dirty="0"/>
              <a:t> - это группа эвристически предложенных методов для решения традиционных статистических задач. Эти методы могут быть основаны на изменении критериев (RSS) на другие, которые обеспечивают статистически неэффективные, но более устойчивые к шуму результаты (например, медианная регрессия, MAE-регрессия или так называемые M-оценки).</a:t>
            </a:r>
          </a:p>
          <a:p>
            <a:r>
              <a:rPr lang="ru-RU" sz="2000" b="1" dirty="0"/>
              <a:t>Выбор функций</a:t>
            </a:r>
            <a:r>
              <a:rPr lang="ru-RU" sz="2000" dirty="0"/>
              <a:t> (уменьшение размера) - выберите только ограниченное (уменьшенное) количество функций, доля которых меньше (чем меньше - тем лучше).</a:t>
            </a:r>
          </a:p>
          <a:p>
            <a:r>
              <a:rPr lang="ru-RU" sz="2000" b="1" dirty="0"/>
              <a:t>Преобразование объекта</a:t>
            </a:r>
            <a:r>
              <a:rPr lang="ru-RU" sz="2000" dirty="0"/>
              <a:t> в форму с лучшим состоянием (например, PCA и другие методы декомпозиции).</a:t>
            </a:r>
          </a:p>
          <a:p>
            <a:r>
              <a:rPr lang="ru-RU" sz="2000" b="1" dirty="0"/>
              <a:t>Матричная регуляризация</a:t>
            </a:r>
            <a:r>
              <a:rPr lang="ru-RU" sz="2000" dirty="0"/>
              <a:t> и нормализация (L1 лассо, L2 гребень (Тихонов) и др.).</a:t>
            </a:r>
          </a:p>
        </p:txBody>
      </p:sp>
    </p:spTree>
    <p:extLst>
      <p:ext uri="{BB962C8B-B14F-4D97-AF65-F5344CB8AC3E}">
        <p14:creationId xmlns:p14="http://schemas.microsoft.com/office/powerpoint/2010/main" val="349833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6C8B6-D3FE-4F56-8994-B00C81E3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ru-RU" b="1" dirty="0"/>
              <a:t>Проблема плохой </a:t>
            </a:r>
            <a:r>
              <a:rPr lang="ru-RU" b="1" dirty="0" err="1"/>
              <a:t>обсуловленности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164AB-232A-4BDE-A9F7-2402AF18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12" y="1187450"/>
            <a:ext cx="11534775" cy="5305425"/>
          </a:xfrm>
        </p:spPr>
        <p:txBody>
          <a:bodyPr>
            <a:normAutofit/>
          </a:bodyPr>
          <a:lstStyle/>
          <a:p>
            <a:r>
              <a:rPr lang="ru-RU" dirty="0"/>
              <a:t>Пример показанного ранее решения задачи с использованием регуляризации L1 и L2</a:t>
            </a:r>
          </a:p>
        </p:txBody>
      </p:sp>
      <p:pic>
        <p:nvPicPr>
          <p:cNvPr id="40962" name="Picture 2" descr="image.png">
            <a:extLst>
              <a:ext uri="{FF2B5EF4-FFF2-40B4-BE49-F238E27FC236}">
                <a16:creationId xmlns:a16="http://schemas.microsoft.com/office/drawing/2014/main" id="{736E5B13-41FA-4862-B2F7-76B1FF97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333441"/>
            <a:ext cx="7877175" cy="37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4CB6-BC5C-4991-8560-24FF853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3" y="208755"/>
            <a:ext cx="11297540" cy="1325563"/>
          </a:xfrm>
        </p:spPr>
        <p:txBody>
          <a:bodyPr>
            <a:normAutofit/>
          </a:bodyPr>
          <a:lstStyle/>
          <a:p>
            <a:r>
              <a:rPr lang="ru-RU" sz="4000" b="1" dirty="0"/>
              <a:t>Стандартизация, нормализация, масштабирование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875" y="1285875"/>
                <a:ext cx="11235138" cy="4700588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/>
                  <a:t>В дополнение к вышесказанному в некоторых случаях серию можно масштабировать (нормализация и стандартизация):</a:t>
                </a:r>
              </a:p>
              <a:p>
                <a:r>
                  <a:rPr lang="ru-RU" sz="2000" dirty="0"/>
                  <a:t>Стандартизация - преобразовать распределение с нулевым значением и дисперсией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))/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реобразование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.  </a:t>
                </a:r>
                <a:endParaRPr lang="ru-RU" sz="2000" dirty="0"/>
              </a:p>
              <a:p>
                <a:r>
                  <a:rPr lang="en-US" sz="2000" dirty="0"/>
                  <a:t>Min-max </a:t>
                </a:r>
                <a:r>
                  <a:rPr lang="ru-RU" sz="2000" dirty="0"/>
                  <a:t>нормализация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))/(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)).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После нормализации можно отмасштабировать 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К примеру </a:t>
                </a:r>
                <a:r>
                  <a:rPr lang="en-US" sz="2000" dirty="0"/>
                  <a:t>𝑏 </a:t>
                </a:r>
                <a:r>
                  <a:rPr lang="ru-RU" sz="2000" dirty="0"/>
                  <a:t>может быть инструментальной погрешностью</a:t>
                </a:r>
                <a:r>
                  <a:rPr lang="en-US" sz="2000" dirty="0"/>
                  <a:t>, </a:t>
                </a:r>
                <a:r>
                  <a:rPr lang="ru-RU" sz="2000" dirty="0"/>
                  <a:t>а</a:t>
                </a:r>
                <a:r>
                  <a:rPr lang="en-US" sz="2000" dirty="0"/>
                  <a:t> 𝑎 − </a:t>
                </a:r>
                <a:r>
                  <a:rPr lang="ru-RU" sz="2000" dirty="0"/>
                  <a:t>градировочным коэффициентом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85875"/>
                <a:ext cx="11235138" cy="4700588"/>
              </a:xfrm>
              <a:blipFill>
                <a:blip r:embed="rId2"/>
                <a:stretch>
                  <a:fillRect l="-488" t="-14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010" name="Picture 2" descr="image.png">
            <a:extLst>
              <a:ext uri="{FF2B5EF4-FFF2-40B4-BE49-F238E27FC236}">
                <a16:creationId xmlns:a16="http://schemas.microsoft.com/office/drawing/2014/main" id="{14530441-E286-46D0-BA8B-71C8FF43E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8"/>
          <a:stretch/>
        </p:blipFill>
        <p:spPr bwMode="auto">
          <a:xfrm>
            <a:off x="2674834" y="4698769"/>
            <a:ext cx="7433015" cy="189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84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6"/>
            <a:ext cx="10932920" cy="3760934"/>
          </a:xfrm>
        </p:spPr>
        <p:txBody>
          <a:bodyPr>
            <a:normAutofit fontScale="90000"/>
          </a:bodyPr>
          <a:lstStyle/>
          <a:p>
            <a:r>
              <a:rPr lang="ru-RU" sz="8800" b="1" dirty="0"/>
              <a:t>Разложение временного ряда (Регрессионное и скользящего среднего)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443530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ru-RU" dirty="0"/>
              <a:t>Классический подход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160" y="1219200"/>
            <a:ext cx="11323320" cy="4907280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 временной с 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моделью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где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тренд,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сезонность 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значением периода 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и </a:t>
            </a:r>
            <a:r>
              <a:rPr lang="el-GR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шумы.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– вычисление тренда методом скользящего среднего </a:t>
            </a:r>
            <a:r>
              <a:rPr lang="en-US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(MA)</a:t>
            </a:r>
            <a:endParaRPr lang="ru-RU" alt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m — четное число, вычислите компонент трендового цикла </a:t>
            </a:r>
            <a:r>
              <a:rPr lang="ru-RU" altLang="ru-RU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ru-RU" altLang="ru-RU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2×m-MA</a:t>
            </a:r>
          </a:p>
          <a:p>
            <a:pPr marL="914400" lvl="2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m – нечетное число, вычислите компонент трендового цикла </a:t>
            </a:r>
            <a:r>
              <a:rPr lang="ru-RU" altLang="ru-RU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ru-RU" altLang="ru-RU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m-MA.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ru-RU" alt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Вычисление функционала вида  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yt−Tt</a:t>
            </a:r>
            <a:endParaRPr lang="ru-RU" altLang="ru-RU" sz="16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сезонной составляющей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для каждого значения сезона </a:t>
            </a:r>
            <a:r>
              <a:rPr lang="en-US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усреднитем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значения без тренда для этого сезона. Например, для месячных данных сезонный компонент для марта представляет собой среднее значение всех мартовских значений в данных без тренда. Эти значения сезонных компонентов затем корректируются, чтобы их сумма равнялась нулю. Сезонный компонент получается путем объединения этих месячных значений, а затем воспроизведения последовательности для каждого года данных. 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остатка </a:t>
            </a:r>
            <a:endParaRPr lang="ru-RU" altLang="ru-RU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остатка как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–(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altLang="ru-RU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ru-RU" alt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1800" dirty="0">
              <a:latin typeface="Arial" panose="020B0604020202020204" pitchFamily="34" charset="0"/>
            </a:endParaRPr>
          </a:p>
          <a:p>
            <a:r>
              <a:rPr lang="en-US" sz="1000" dirty="0">
                <a:hlinkClick r:id="rId2"/>
              </a:rPr>
              <a:t>https://medium.com/analytics-vidhya/time-series-forecasting-using-tbats-model-ce8c429442a9</a:t>
            </a:r>
            <a:endParaRPr lang="ru-RU" sz="1000" dirty="0"/>
          </a:p>
          <a:p>
            <a:r>
              <a:rPr lang="en-US" sz="1000" dirty="0">
                <a:hlinkClick r:id="rId3"/>
              </a:rPr>
              <a:t>https://otexts.com/fpp2/classical-decomposition.html</a:t>
            </a:r>
            <a:endParaRPr lang="ru-RU" sz="1000" dirty="0"/>
          </a:p>
          <a:p>
            <a:r>
              <a:rPr lang="en-US" sz="1000" dirty="0">
                <a:hlinkClick r:id="rId4"/>
              </a:rPr>
              <a:t>https://www.openforecast.org/adam/classical-seasonal-decomposition.html</a:t>
            </a:r>
            <a:endParaRPr lang="ru-RU" sz="1000" dirty="0"/>
          </a:p>
          <a:p>
            <a:r>
              <a:rPr lang="en-US" sz="1000" dirty="0">
                <a:hlinkClick r:id="rId5"/>
              </a:rPr>
              <a:t>http://www.gardner.fyi/blog/STL-Part-II/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38018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1715"/>
          </a:xfrm>
        </p:spPr>
        <p:txBody>
          <a:bodyPr/>
          <a:lstStyle/>
          <a:p>
            <a:r>
              <a:rPr lang="ru-RU" dirty="0"/>
              <a:t>STL</a:t>
            </a:r>
            <a:r>
              <a:rPr lang="en-US" dirty="0"/>
              <a:t> </a:t>
            </a:r>
            <a:r>
              <a:rPr lang="ru-RU" dirty="0"/>
              <a:t>разложение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527393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STL — метод сезонной и трендовой декомпозиции с помощью оценки нелинейных взаимосвязей (</a:t>
            </a:r>
            <a:r>
              <a:rPr lang="en-US" dirty="0"/>
              <a:t>Loess</a:t>
            </a:r>
            <a:r>
              <a:rPr lang="ru-RU" dirty="0"/>
              <a:t>). </a:t>
            </a:r>
          </a:p>
          <a:p>
            <a:r>
              <a:rPr lang="ru-RU" dirty="0"/>
              <a:t>Метод заключается в использовании двух циклов.</a:t>
            </a:r>
          </a:p>
          <a:p>
            <a:r>
              <a:rPr lang="ru-RU" dirty="0"/>
              <a:t>В ходе внутреннего цикла </a:t>
            </a:r>
          </a:p>
          <a:p>
            <a:pPr lvl="1"/>
            <a:r>
              <a:rPr lang="ru-RU" dirty="0"/>
              <a:t>Сначала вычисляется сезонный компонент и затем удаляется для вычисления компонента тренда. </a:t>
            </a:r>
          </a:p>
          <a:p>
            <a:pPr lvl="1"/>
            <a:r>
              <a:rPr lang="ru-RU" dirty="0"/>
              <a:t>Сглаживание сезонного компонента выполняется для каждой </a:t>
            </a:r>
            <a:r>
              <a:rPr lang="ru-RU" dirty="0" err="1"/>
              <a:t>подсерии</a:t>
            </a:r>
            <a:r>
              <a:rPr lang="ru-RU" dirty="0"/>
              <a:t> (неделя, месяц, квартал или год) отдельно. </a:t>
            </a:r>
          </a:p>
          <a:p>
            <a:pPr lvl="2"/>
            <a:r>
              <a:rPr lang="ru-RU" dirty="0"/>
              <a:t>сглаживание выполняется сначала для всех данных, собранных в январе для всех лет, затем в феврале для всех лет и так далее,</a:t>
            </a:r>
          </a:p>
          <a:p>
            <a:pPr lvl="2"/>
            <a:r>
              <a:rPr lang="ru-RU" dirty="0"/>
              <a:t>Сглаживание сезонного компонента выполняется для каждой </a:t>
            </a:r>
            <a:r>
              <a:rPr lang="ru-RU" dirty="0" err="1"/>
              <a:t>подсерии</a:t>
            </a:r>
            <a:r>
              <a:rPr lang="ru-RU" dirty="0"/>
              <a:t> (неделя, месяц, квартал или год) отдельно. </a:t>
            </a:r>
          </a:p>
          <a:p>
            <a:pPr lvl="1"/>
            <a:r>
              <a:rPr lang="ru-RU" dirty="0"/>
              <a:t>Значения для сезонного компонента вычитаются из необработанных данных, таким образом во временных рядах выделяется сезонная вариация. Затем с помощью применения LOESS создается сглаженная линия тренда для остальных значений.</a:t>
            </a:r>
          </a:p>
          <a:p>
            <a:r>
              <a:rPr lang="ru-RU" dirty="0"/>
              <a:t>Внешний цикл минимизирует влияние выбросов.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10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212529"/>
                </a:solidFill>
                <a:latin typeface="system-ui"/>
              </a:rPr>
              <a:t>Локальная регрессия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LOESS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6279" y="1295400"/>
            <a:ext cx="10515600" cy="509643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Л</a:t>
            </a:r>
            <a:r>
              <a:rPr lang="ru-RU" dirty="0">
                <a:solidFill>
                  <a:srgbClr val="212529"/>
                </a:solidFill>
                <a:latin typeface="system-ui"/>
              </a:rPr>
              <a:t>ёсс - это метод локальной непараметрической регрессии, который использует регрессию для подбора гладкой кривой через точки в последовательности, которая в нашем случае является данными временного ряда. </a:t>
            </a:r>
            <a:endParaRPr lang="en-US" dirty="0">
              <a:solidFill>
                <a:srgbClr val="212529"/>
              </a:solidFill>
              <a:latin typeface="system-ui"/>
            </a:endParaRPr>
          </a:p>
          <a:p>
            <a:r>
              <a:rPr lang="ru-RU" dirty="0"/>
              <a:t>Также бывает взвешенный </a:t>
            </a:r>
            <a:r>
              <a:rPr lang="en-US" dirty="0"/>
              <a:t>LOWESS</a:t>
            </a:r>
            <a:endParaRPr lang="ru-RU" dirty="0"/>
          </a:p>
          <a:p>
            <a:r>
              <a:rPr lang="ru-RU" dirty="0">
                <a:solidFill>
                  <a:srgbClr val="212529"/>
                </a:solidFill>
                <a:latin typeface="system-ui"/>
              </a:rPr>
              <a:t>Весовой коэффициент может быть вычислен как</a:t>
            </a:r>
          </a:p>
          <a:p>
            <a:endParaRPr lang="ru-RU" dirty="0">
              <a:solidFill>
                <a:srgbClr val="212529"/>
              </a:solidFill>
              <a:latin typeface="system-ui"/>
            </a:endParaRPr>
          </a:p>
          <a:p>
            <a:endParaRPr lang="en-US" dirty="0">
              <a:solidFill>
                <a:srgbClr val="212529"/>
              </a:solidFill>
              <a:latin typeface="system-ui"/>
            </a:endParaRPr>
          </a:p>
          <a:p>
            <a:endParaRPr lang="en-US" dirty="0"/>
          </a:p>
          <a:p>
            <a:r>
              <a:rPr lang="ru-RU" dirty="0"/>
              <a:t>где </a:t>
            </a:r>
            <a:r>
              <a:rPr lang="en-US" b="1" i="1" dirty="0"/>
              <a:t>d(x, x’)</a:t>
            </a:r>
            <a:r>
              <a:rPr lang="ru-RU" b="1" i="1" dirty="0"/>
              <a:t> – это расстояние от точки </a:t>
            </a:r>
            <a:r>
              <a:rPr lang="en-US" b="1" i="1" dirty="0"/>
              <a:t>x </a:t>
            </a:r>
            <a:r>
              <a:rPr lang="ru-RU" b="1" i="1" dirty="0"/>
              <a:t>до каждой </a:t>
            </a:r>
            <a:r>
              <a:rPr lang="en-US" b="1" i="1" dirty="0"/>
              <a:t>x’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Могут быть и другие методы декомпозиции временного ряда </a:t>
            </a:r>
            <a:r>
              <a:rPr lang="en-US" dirty="0"/>
              <a:t>https://otexts.com/fpp2/decomposition.html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6" name="AutoShape 4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480" y="3149338"/>
            <a:ext cx="5261433" cy="1027112"/>
          </a:xfrm>
          <a:prstGeom prst="rect">
            <a:avLst/>
          </a:prstGeom>
        </p:spPr>
      </p:pic>
      <p:pic>
        <p:nvPicPr>
          <p:cNvPr id="1034" name="Picture 10" descr="Lowess Smoo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259" y="2205496"/>
            <a:ext cx="3065966" cy="30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89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212529"/>
                </a:solidFill>
                <a:latin typeface="system-ui"/>
              </a:rPr>
              <a:t>Пример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STL</a:t>
            </a:r>
            <a:endParaRPr lang="ru-RU" dirty="0"/>
          </a:p>
        </p:txBody>
      </p:sp>
      <p:sp>
        <p:nvSpPr>
          <p:cNvPr id="6" name="AutoShape 4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https://miro.medium.com/v2/resize:fit:657/1*Xx7IkDb92Vn2-DpaKbk2EQ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s://machinelearningmastery.ru/img/0-260804-78860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" y="1594633"/>
            <a:ext cx="3261347" cy="130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609291" y="57496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https://machinelearningmastery.ru/stl-decomposition-how-to-do-it-from-scratch-b686711986ec/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109" y="1259453"/>
            <a:ext cx="29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Приблизительный тренд</a:t>
            </a:r>
          </a:p>
        </p:txBody>
      </p:sp>
      <p:pic>
        <p:nvPicPr>
          <p:cNvPr id="1030" name="Picture 6" descr="https://machinelearningmastery.ru/img/0-152593-246547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457" y="1515784"/>
            <a:ext cx="3389494" cy="130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76113" y="1173721"/>
            <a:ext cx="29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детренд</a:t>
            </a:r>
            <a:endParaRPr lang="ru-RU" dirty="0"/>
          </a:p>
        </p:txBody>
      </p:sp>
      <p:pic>
        <p:nvPicPr>
          <p:cNvPr id="1032" name="Picture 8" descr="https://machinelearningmastery.ru/img/0-727269-212136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565" y="1563792"/>
            <a:ext cx="3280260" cy="11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11565" y="1186558"/>
            <a:ext cx="424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Группировка по месяцам за год - среднее</a:t>
            </a:r>
          </a:p>
        </p:txBody>
      </p:sp>
      <p:pic>
        <p:nvPicPr>
          <p:cNvPr id="10" name="Picture 10" descr="https://machinelearningmastery.ru/img/0-366551-335507.png"/>
          <p:cNvPicPr>
            <a:picLocks noGrp="1" noChangeAspect="1" noChangeArrowheads="1"/>
          </p:cNvPicPr>
          <p:nvPr>
            <p:ph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96462"/>
            <a:ext cx="3478257" cy="133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30734" y="2983158"/>
            <a:ext cx="353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Интерполяция –</a:t>
            </a:r>
            <a:r>
              <a:rPr lang="en-US" dirty="0"/>
              <a:t>&gt; </a:t>
            </a:r>
            <a:r>
              <a:rPr lang="ru-RU" dirty="0"/>
              <a:t>Сезонность</a:t>
            </a:r>
          </a:p>
        </p:txBody>
      </p:sp>
      <p:pic>
        <p:nvPicPr>
          <p:cNvPr id="1036" name="Picture 12" descr="https://machinelearningmastery.ru/img/0-799870-48934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17" y="3426518"/>
            <a:ext cx="3367930" cy="13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81488" y="2935118"/>
            <a:ext cx="353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Вычитание Сезонности</a:t>
            </a:r>
          </a:p>
        </p:txBody>
      </p:sp>
      <p:pic>
        <p:nvPicPr>
          <p:cNvPr id="1038" name="Picture 14" descr="https://machinelearningmastery.ru/img/0-86797-893358.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98" y="3395491"/>
            <a:ext cx="3712351" cy="149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40861" y="2983158"/>
            <a:ext cx="353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LOWESS</a:t>
            </a:r>
            <a:r>
              <a:rPr lang="ru-RU" dirty="0"/>
              <a:t> -</a:t>
            </a:r>
            <a:r>
              <a:rPr lang="en-US" dirty="0"/>
              <a:t>&gt; </a:t>
            </a:r>
            <a:r>
              <a:rPr lang="ru-RU" dirty="0"/>
              <a:t>Тренд</a:t>
            </a:r>
          </a:p>
        </p:txBody>
      </p:sp>
      <p:pic>
        <p:nvPicPr>
          <p:cNvPr id="1040" name="Picture 16" descr="https://machinelearningmastery.ru/img/0-96320-349762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6" y="5362417"/>
            <a:ext cx="3697642" cy="14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48273" y="4905786"/>
            <a:ext cx="353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Остаток</a:t>
            </a:r>
          </a:p>
        </p:txBody>
      </p:sp>
    </p:spTree>
    <p:extLst>
      <p:ext uri="{BB962C8B-B14F-4D97-AF65-F5344CB8AC3E}">
        <p14:creationId xmlns:p14="http://schemas.microsoft.com/office/powerpoint/2010/main" val="413317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8434" y="281565"/>
            <a:ext cx="10515600" cy="1325563"/>
          </a:xfrm>
        </p:spPr>
        <p:txBody>
          <a:bodyPr/>
          <a:lstStyle/>
          <a:p>
            <a:r>
              <a:rPr lang="ru-RU" dirty="0"/>
              <a:t>Использование разложений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04" y="1237796"/>
            <a:ext cx="10515600" cy="4351338"/>
          </a:xfrm>
        </p:spPr>
        <p:txBody>
          <a:bodyPr/>
          <a:lstStyle/>
          <a:p>
            <a:r>
              <a:rPr lang="ru-RU" dirty="0"/>
              <a:t>Разложение может быть использовано вместе с предсказанием по составляющим.</a:t>
            </a:r>
          </a:p>
          <a:p>
            <a:r>
              <a:rPr lang="ru-RU" dirty="0"/>
              <a:t>Такой подход может быть меньше подвержен переобучению.</a:t>
            </a:r>
          </a:p>
          <a:p>
            <a:pPr lvl="1"/>
            <a:r>
              <a:rPr lang="ru-RU" dirty="0"/>
              <a:t>Чем меньше параметров модели, тем устойчивей ее работа.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59" y="3634954"/>
            <a:ext cx="10810875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3298" y="3413465"/>
            <a:ext cx="403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Пример: </a:t>
            </a:r>
            <a:r>
              <a:rPr lang="en-US" dirty="0"/>
              <a:t>STL </a:t>
            </a:r>
            <a:r>
              <a:rPr lang="ru-RU" dirty="0"/>
              <a:t>разложение + </a:t>
            </a:r>
            <a:r>
              <a:rPr lang="en-US" dirty="0"/>
              <a:t>SES </a:t>
            </a:r>
            <a:r>
              <a:rPr lang="ru-RU" dirty="0"/>
              <a:t>прогноз</a:t>
            </a:r>
          </a:p>
        </p:txBody>
      </p:sp>
    </p:spTree>
    <p:extLst>
      <p:ext uri="{BB962C8B-B14F-4D97-AF65-F5344CB8AC3E}">
        <p14:creationId xmlns:p14="http://schemas.microsoft.com/office/powerpoint/2010/main" val="291942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6"/>
            <a:ext cx="10932920" cy="3760934"/>
          </a:xfrm>
        </p:spPr>
        <p:txBody>
          <a:bodyPr>
            <a:normAutofit/>
          </a:bodyPr>
          <a:lstStyle/>
          <a:p>
            <a:r>
              <a:rPr lang="ru-RU" sz="8800" b="1" dirty="0"/>
              <a:t>Нелинейная регрессия временного ряда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96404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err="1"/>
              <a:t>Прогноз</a:t>
            </a:r>
            <a:r>
              <a:rPr lang="en-US" sz="3200" b="1" dirty="0"/>
              <a:t> </a:t>
            </a:r>
            <a:r>
              <a:rPr lang="en-US" sz="3200" b="1" dirty="0" err="1"/>
              <a:t>временного</a:t>
            </a:r>
            <a:r>
              <a:rPr lang="en-US" sz="3200" b="1" dirty="0"/>
              <a:t> </a:t>
            </a:r>
            <a:r>
              <a:rPr lang="en-US" sz="3200" b="1" dirty="0" err="1"/>
              <a:t>ряда</a:t>
            </a:r>
            <a:r>
              <a:rPr lang="ru-RU" sz="3200" b="1" dirty="0"/>
              <a:t>. </a:t>
            </a:r>
            <a:br>
              <a:rPr lang="ru-RU" sz="3200" b="1" dirty="0"/>
            </a:br>
            <a:r>
              <a:rPr lang="ru-RU" sz="3200" b="1" dirty="0"/>
              <a:t>Методы на основе специфичной модели</a:t>
            </a:r>
            <a:endParaRPr lang="en-US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045211"/>
            <a:ext cx="11528276" cy="550349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Существует несколько типов решения задачи прогноза временных рядов.</a:t>
            </a:r>
          </a:p>
          <a:p>
            <a:pPr lvl="0"/>
            <a:r>
              <a:rPr lang="ru-RU" sz="2000" b="1" dirty="0"/>
              <a:t>Стохастические модели (или подход, основанный на моделях)</a:t>
            </a:r>
            <a:r>
              <a:rPr lang="ru-RU" sz="2000" dirty="0"/>
              <a:t> . Методы можно разделить на непараметрические и параметрические.</a:t>
            </a:r>
          </a:p>
          <a:p>
            <a:pPr lvl="0"/>
            <a:r>
              <a:rPr lang="ru-RU" sz="2000" b="1" dirty="0"/>
              <a:t>непараметрические,</a:t>
            </a:r>
            <a:r>
              <a:rPr lang="ru-RU" sz="2000" dirty="0"/>
              <a:t>  такие как скользящее среднее, </a:t>
            </a:r>
            <a:r>
              <a:rPr lang="ru-RU" sz="2000" dirty="0" err="1"/>
              <a:t>Холта</a:t>
            </a:r>
            <a:r>
              <a:rPr lang="ru-RU" sz="2000" dirty="0"/>
              <a:t>-Винтера, простая регрессия:</a:t>
            </a:r>
          </a:p>
          <a:p>
            <a:pPr lvl="1"/>
            <a:r>
              <a:rPr lang="ru-RU" sz="2000" dirty="0"/>
              <a:t>на основе аналитической модели поведения ряда,</a:t>
            </a:r>
          </a:p>
          <a:p>
            <a:pPr lvl="1"/>
            <a:r>
              <a:rPr lang="ru-RU" sz="2000" dirty="0"/>
              <a:t>легко обучаться и </a:t>
            </a:r>
            <a:r>
              <a:rPr lang="ru-RU" sz="2000" dirty="0" err="1"/>
              <a:t>дообучаться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низкая вероятность переобучения,</a:t>
            </a:r>
          </a:p>
          <a:p>
            <a:pPr lvl="1"/>
            <a:r>
              <a:rPr lang="ru-RU" sz="2000" dirty="0"/>
              <a:t>обеспечивают наилучшую точность для сравнительно простых данных (стационарных с гауссовыми шумами или некоторыми простыми шумами, такими как симметрично распределенные).</a:t>
            </a:r>
          </a:p>
          <a:p>
            <a:pPr lvl="1"/>
            <a:r>
              <a:rPr lang="ru-RU" sz="2000" dirty="0"/>
              <a:t>точность сильно зависит от количества данных для обучения.</a:t>
            </a:r>
          </a:p>
          <a:p>
            <a:pPr lvl="1"/>
            <a:r>
              <a:rPr lang="ru-RU" sz="2000" dirty="0"/>
              <a:t>производительность резко снижается, если поведение данных отличается от предполагаемого (формируют предполагаемую статистическую гипотезу).</a:t>
            </a:r>
          </a:p>
          <a:p>
            <a:pPr lvl="1"/>
            <a:r>
              <a:rPr lang="ru-RU" sz="2000" dirty="0"/>
              <a:t>Хорошо работает только в одномерном случае.</a:t>
            </a:r>
          </a:p>
          <a:p>
            <a:pPr lvl="1"/>
            <a:r>
              <a:rPr lang="ru-RU" sz="2000" dirty="0"/>
              <a:t>Легко интерпретируется.</a:t>
            </a:r>
          </a:p>
          <a:p>
            <a:pPr lvl="1"/>
            <a:r>
              <a:rPr lang="ru-RU" sz="2000" dirty="0"/>
              <a:t>Может иметь аналитическое решение (например, для линейной регрессии).</a:t>
            </a:r>
          </a:p>
          <a:p>
            <a:pPr lvl="1"/>
            <a:r>
              <a:rPr lang="ru-RU" sz="2000" dirty="0"/>
              <a:t>Для работы нам нужно знать тип распределения или делать серьезные предположения о нем.</a:t>
            </a:r>
          </a:p>
        </p:txBody>
      </p:sp>
    </p:spTree>
    <p:extLst>
      <p:ext uri="{BB962C8B-B14F-4D97-AF65-F5344CB8AC3E}">
        <p14:creationId xmlns:p14="http://schemas.microsoft.com/office/powerpoint/2010/main" val="626845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4CB6-BC5C-4991-8560-24FF853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55"/>
            <a:ext cx="10515600" cy="1325563"/>
          </a:xfrm>
        </p:spPr>
        <p:txBody>
          <a:bodyPr/>
          <a:lstStyle/>
          <a:p>
            <a:r>
              <a:rPr lang="ru-RU" b="1" dirty="0"/>
              <a:t>Нелинейная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875" y="1285875"/>
                <a:ext cx="11264713" cy="5105960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/>
                  <a:t>Задачу обобщенной регрессии можно записать как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это некоторый критерий </a:t>
                </a:r>
                <a:r>
                  <a:rPr lang="en-US" sz="2000" dirty="0"/>
                  <a:t>(</a:t>
                </a:r>
                <a:r>
                  <a:rPr lang="ru-RU" sz="2000" dirty="0"/>
                  <a:t>или функция потерь</a:t>
                </a:r>
                <a:r>
                  <a:rPr lang="en-US" sz="2000" dirty="0"/>
                  <a:t>); </a:t>
                </a:r>
                <a:endParaRPr lang="ru-RU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э</m:t>
                    </m:r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то функция связи некоторых параметров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и входных данных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 в т.ч.</m:t>
                    </m:r>
                  </m:oMath>
                </a14:m>
                <a:br>
                  <a:rPr lang="ru-RU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ru-RU" sz="2000" dirty="0"/>
                  <a:t>Проблема обобщенной регрессии (в частности, нелинейной регрессии) может возникнуть, если:</a:t>
                </a:r>
              </a:p>
              <a:p>
                <a:r>
                  <a:rPr lang="ru-RU" sz="2000" dirty="0"/>
                  <a:t>данные не могут быть приведены к линейной форме.</a:t>
                </a:r>
              </a:p>
              <a:p>
                <a:r>
                  <a:rPr lang="ru-RU" sz="2000" dirty="0"/>
                  <a:t>часто связь между данными и ответами не может быть сформулирована аналитически, предполагается только, что связь существует, и мы хотим приблизиться.</a:t>
                </a:r>
              </a:p>
              <a:p>
                <a:r>
                  <a:rPr lang="ru-RU" sz="2000" dirty="0"/>
                  <a:t>Мы хотим классифицировать некоторые данные по известным классам.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85875"/>
                <a:ext cx="11264713" cy="5105960"/>
              </a:xfrm>
              <a:blipFill>
                <a:blip r:embed="rId2"/>
                <a:stretch>
                  <a:fillRect l="-487" t="-1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513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4CB6-BC5C-4991-8560-24FF853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55"/>
            <a:ext cx="10515600" cy="1325563"/>
          </a:xfrm>
        </p:spPr>
        <p:txBody>
          <a:bodyPr/>
          <a:lstStyle/>
          <a:p>
            <a:r>
              <a:rPr lang="ru-RU" b="1" dirty="0"/>
              <a:t>Нелинейная регрессия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1" y="1133476"/>
                <a:ext cx="10801350" cy="543877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ru-RU" dirty="0"/>
                  <a:t>Нелинейная регрессия может быть решена с использованием метода градиентного спуска, в котором итеративно весовой вектор обновляется как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скорость обучения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 </a:t>
                </a:r>
                <a:r>
                  <a:rPr lang="ru-RU" dirty="0"/>
                  <a:t>если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=∑(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u-RU" dirty="0"/>
                  <a:t>то</a:t>
                </a:r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ru-RU" dirty="0"/>
                  <a:t>Процедура градиентного спуска требует инициализации вектора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,...,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первого приближения</a:t>
                </a:r>
                <a:r>
                  <a:rPr lang="en-US" dirty="0"/>
                  <a:t>.</a:t>
                </a:r>
              </a:p>
              <a:p>
                <a:r>
                  <a:rPr lang="ru-RU" dirty="0"/>
                  <a:t>В общем случае результат может зависеть от начальных значений, если предполагается, что функция потерь не будет везде гладкой.</a:t>
                </a:r>
              </a:p>
              <a:p>
                <a:r>
                  <a:rPr lang="ru-RU" dirty="0"/>
                  <a:t>в</a:t>
                </a:r>
                <a14:m>
                  <m:oMath xmlns:m="http://schemas.openxmlformats.org/officeDocument/2006/math"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 целом 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может </a:t>
                </a:r>
                <a:r>
                  <a:rPr lang="ru-RU" dirty="0" err="1"/>
                  <a:t>менться</a:t>
                </a:r>
                <a:r>
                  <a:rPr lang="en-US" dirty="0"/>
                  <a:t>!</a:t>
                </a:r>
              </a:p>
              <a:p>
                <a:r>
                  <a:rPr lang="ru-RU" dirty="0"/>
                  <a:t>Минимум потерь можно пропустить - это зависит от скорости обучения</a:t>
                </a:r>
                <a:r>
                  <a:rPr lang="en-US" dirty="0"/>
                  <a:t>! </a:t>
                </a:r>
              </a:p>
              <a:p>
                <a:r>
                  <a:rPr lang="ru-RU" dirty="0"/>
                  <a:t>Процедура градиентного спуска должна быть непрерывной до достижения состояния 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limited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  <m:mr>
                          <m:e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𝑠𝑜𝑚𝑒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𝑠𝑚𝑎𝑙𝑙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</m:e>
                        </m:mr>
                        <m:mr>
                          <m:e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Cross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validation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techniques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Процедура не гарантирует отсутствие проблем с недостаточным / переобучением.</a:t>
                </a:r>
              </a:p>
              <a:p>
                <a:r>
                  <a:rPr lang="ru-RU" dirty="0"/>
                  <a:t>Как правило, можно использовать модифицированный градиентный спуск (например, стохастический, адаптивный, второго порядка и т. Д.).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1" y="1133476"/>
                <a:ext cx="10801350" cy="5438774"/>
              </a:xfrm>
              <a:blipFill>
                <a:blip r:embed="rId2"/>
                <a:stretch>
                  <a:fillRect l="-169" t="-1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552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4CB6-BC5C-4991-8560-24FF853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55"/>
            <a:ext cx="10515600" cy="1325563"/>
          </a:xfrm>
        </p:spPr>
        <p:txBody>
          <a:bodyPr/>
          <a:lstStyle/>
          <a:p>
            <a:r>
              <a:rPr lang="ru-RU" b="1" dirty="0"/>
              <a:t>Нелинейная регрессия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875" y="1285875"/>
                <a:ext cx="10696575" cy="50101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ru-RU" dirty="0"/>
                  <a:t>Нейронную сеть можно рассматривать как нелинейную регрессию. </a:t>
                </a:r>
              </a:p>
              <a:p>
                <a:r>
                  <a:rPr lang="ru-RU" dirty="0"/>
                  <a:t> Теорема </a:t>
                </a:r>
                <a:r>
                  <a:rPr lang="ru-RU" dirty="0" err="1"/>
                  <a:t>Цибенко</a:t>
                </a:r>
                <a:r>
                  <a:rPr lang="ru-RU" dirty="0"/>
                  <a:t>-Хроника (1989) утверждает, что каждая ограниченная функция 𝑓 (𝑥) может быть аппроксимирована следующим решением 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ru-RU" dirty="0"/>
                  <a:t>так, что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r>
                  <a:rPr lang="ru-RU" dirty="0"/>
                  <a:t>где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ошибка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результат аппроксимации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это нелинейная регрессия входного слоя (представляет собой скрытый слой в нейронной сети)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это вес для каждого вывода скрытого слоя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M </a:t>
                </a:r>
                <a:r>
                  <a:rPr lang="ru-RU" dirty="0"/>
                  <a:t>это количество </a:t>
                </a:r>
                <a:r>
                  <a:rPr lang="ru-RU" dirty="0" err="1"/>
                  <a:t>связец</a:t>
                </a:r>
                <a:r>
                  <a:rPr lang="ru-RU" dirty="0"/>
                  <a:t> между скрытым и выходным слоями</a:t>
                </a:r>
                <a:r>
                  <a:rPr lang="en-US" dirty="0"/>
                  <a:t>;</a:t>
                </a:r>
              </a:p>
              <a:p>
                <a:r>
                  <a:rPr lang="en-US" dirty="0"/>
                  <a:t>P </a:t>
                </a:r>
                <a:r>
                  <a:rPr lang="ru-RU" dirty="0"/>
                  <a:t>это номер входной функции</a:t>
                </a:r>
                <a:r>
                  <a:rPr lang="en-US" dirty="0"/>
                  <a:t>.   </a:t>
                </a:r>
              </a:p>
              <a:p>
                <a:r>
                  <a:rPr lang="ru-RU" dirty="0" err="1"/>
                  <a:t>Лема</a:t>
                </a:r>
                <a:r>
                  <a:rPr lang="ru-RU" dirty="0"/>
                  <a:t> </a:t>
                </a:r>
                <a:r>
                  <a:rPr lang="ru-RU" dirty="0" err="1"/>
                  <a:t>Уитсона</a:t>
                </a:r>
                <a:r>
                  <a:rPr lang="ru-RU" dirty="0"/>
                  <a:t>: для данных с 𝑝 линейно независимыми характеристиками достаточно 2𝑝 + 1 измерений скрытого слоя.</a:t>
                </a:r>
                <a:endParaRPr lang="en-US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87D67FA-1088-43B6-8F2D-8ED735F0C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85875"/>
                <a:ext cx="10696575" cy="5010150"/>
              </a:xfrm>
              <a:blipFill>
                <a:blip r:embed="rId2"/>
                <a:stretch>
                  <a:fillRect l="-399" t="-2068" b="-1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469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94CB6-BC5C-4991-8560-24FF853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55"/>
            <a:ext cx="10515600" cy="1325563"/>
          </a:xfrm>
        </p:spPr>
        <p:txBody>
          <a:bodyPr/>
          <a:lstStyle/>
          <a:p>
            <a:r>
              <a:rPr lang="ru-RU" b="1" dirty="0"/>
              <a:t>Нелинейная регрессия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D67FA-1088-43B6-8F2D-8ED735F0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285875"/>
            <a:ext cx="10696575" cy="5010150"/>
          </a:xfrm>
        </p:spPr>
        <p:txBody>
          <a:bodyPr>
            <a:noAutofit/>
          </a:bodyPr>
          <a:lstStyle/>
          <a:p>
            <a:r>
              <a:rPr lang="ru-RU" sz="2000" b="1" dirty="0"/>
              <a:t>Стохастическая модель </a:t>
            </a:r>
            <a:r>
              <a:rPr lang="ru-RU" sz="2000" b="1" dirty="0" err="1"/>
              <a:t>Prophet</a:t>
            </a:r>
            <a:endParaRPr lang="ru-RU" sz="2000" dirty="0"/>
          </a:p>
          <a:p>
            <a:r>
              <a:rPr lang="ru-RU" sz="2000" dirty="0"/>
              <a:t>Адаптивная модель бизнес-прогноза Стандартные методы, такие как ARIMA или </a:t>
            </a:r>
            <a:r>
              <a:rPr lang="ru-RU" sz="2000" dirty="0" err="1"/>
              <a:t>Holt-Winter</a:t>
            </a:r>
            <a:r>
              <a:rPr lang="ru-RU" sz="2000" dirty="0"/>
              <a:t>, генерируют стабильные прогнозы, однако они затрудняют прогнозирование быстрых изменений во временных рядах, особенно когда эти изменения вызваны множественными сезонностями или движущимися редкими событиями (например, праздниками).</a:t>
            </a:r>
          </a:p>
          <a:p>
            <a:pPr algn="just"/>
            <a:r>
              <a:rPr lang="ru-RU" sz="2000" dirty="0"/>
              <a:t>С другой стороны, если известна некоторая обобщенная (параметрическая) модель процесса, то модель прогноза можно ввести как адаптивную параметрическую.</a:t>
            </a:r>
          </a:p>
          <a:p>
            <a:pPr algn="just"/>
            <a:r>
              <a:rPr lang="ru-RU" sz="2000" dirty="0"/>
              <a:t>Для бизнес-прогнозов, таких как прогнозирование продаж, цен или спроса, модель можно описать как </a:t>
            </a:r>
          </a:p>
          <a:p>
            <a:pPr lvl="1" algn="just"/>
            <a:r>
              <a:rPr lang="ru-RU" sz="2000" dirty="0"/>
              <a:t>детерминированный  тренд с редкими изменениями; </a:t>
            </a:r>
          </a:p>
          <a:p>
            <a:pPr lvl="1" algn="just"/>
            <a:r>
              <a:rPr lang="ru-RU" sz="2000" dirty="0"/>
              <a:t>множественные сезонности (дни, недели, месяц, годы); </a:t>
            </a:r>
          </a:p>
          <a:p>
            <a:pPr lvl="1" algn="just"/>
            <a:r>
              <a:rPr lang="ru-RU" sz="2000" dirty="0"/>
              <a:t>и редкие события, такие как праздники.</a:t>
            </a:r>
          </a:p>
        </p:txBody>
      </p:sp>
    </p:spTree>
    <p:extLst>
      <p:ext uri="{BB962C8B-B14F-4D97-AF65-F5344CB8AC3E}">
        <p14:creationId xmlns:p14="http://schemas.microsoft.com/office/powerpoint/2010/main" val="922810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600" b="1" dirty="0"/>
              <a:t>Обобщенная адаптивная модель</a:t>
            </a:r>
            <a:r>
              <a:rPr lang="en-US" sz="3600" b="1" dirty="0"/>
              <a:t> (</a:t>
            </a:r>
            <a:r>
              <a:rPr lang="ru-RU" sz="3600" b="1" dirty="0"/>
              <a:t>регрессия</a:t>
            </a:r>
            <a:r>
              <a:rPr lang="en-US" sz="3600" b="1" dirty="0"/>
              <a:t>). Prophet</a:t>
            </a:r>
            <a:endParaRPr lang="ru-RU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6373" y="1059679"/>
                <a:ext cx="11835925" cy="503182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/>
                  <a:t>Обозначенные факторы могут быть заданы следующей моделью</a:t>
                </a:r>
                <a:r>
                  <a:rPr lang="en-US" sz="2000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𝑠𝑒𝑎𝑠𝑜𝑛𝑎𝑙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h𝑜𝑙𝑦𝑑𝑎𝑦𝑠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ru-RU" sz="2000" dirty="0"/>
                  <a:t>где</a:t>
                </a:r>
                <a:r>
                  <a:rPr lang="en-US" sz="2000" dirty="0"/>
                  <a:t>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или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ru-RU" sz="2000" dirty="0"/>
                  <a:t>непериодический кусочно-линейный тренд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ru-RU" sz="2000" dirty="0"/>
              </a:p>
              <a:p>
                <a:pPr lvl="1">
                  <a:lnSpc>
                    <a:spcPct val="100000"/>
                  </a:lnSpc>
                </a:pPr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 − скорость роста;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 и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 настройки скорости, а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 − параметр смещения.  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логистически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й тренд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уменьшение и увеличение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с насыщением</m:t>
                    </m:r>
                  </m:oMath>
                </a14:m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lvl="1">
                  <a:lnSpc>
                    <a:spcPct val="100000"/>
                  </a:lnSpc>
                </a:pPr>
                <a:r>
                  <a:rPr lang="ru-RU" sz="2000" dirty="0"/>
                  <a:t>где 𝐶, 𝑘, 𝑏 - обучаемые параметры: 𝐶 – коэффициент подъема; 𝑘 - скорость роста; 𝑏 - параметр смещения.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ru-RU" sz="2000" dirty="0"/>
                  <a:t>Отметим, что библиотека </a:t>
                </a:r>
                <a:r>
                  <a:rPr lang="en-US" sz="2000" b="1" dirty="0"/>
                  <a:t>Facebook</a:t>
                </a:r>
                <a:r>
                  <a:rPr lang="en-US" sz="2000" dirty="0"/>
                  <a:t> </a:t>
                </a:r>
                <a:r>
                  <a:rPr lang="ru-RU" sz="2000" dirty="0"/>
                  <a:t> </a:t>
                </a:r>
                <a:r>
                  <a:rPr lang="en-US" sz="2000" b="1" dirty="0"/>
                  <a:t>Prophet </a:t>
                </a:r>
                <a:r>
                  <a:rPr lang="ru-RU" sz="2000" dirty="0"/>
                  <a:t>включает дополнительную подпрограмму для автоматического выбора точки смены тренда по истории. Точку смены тренда также можно установить вручную.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:br>
                  <a:rPr lang="en-US" sz="1600" dirty="0"/>
                </a:br>
                <a:endParaRPr lang="en-US" sz="1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3" y="1059679"/>
                <a:ext cx="11835925" cy="5031826"/>
              </a:xfrm>
              <a:blipFill>
                <a:blip r:embed="rId2"/>
                <a:stretch>
                  <a:fillRect l="-463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32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600" b="1" dirty="0"/>
              <a:t>Обобщенная адаптивная модель</a:t>
            </a:r>
            <a:r>
              <a:rPr lang="en-US" sz="3600" b="1" dirty="0"/>
              <a:t> (</a:t>
            </a:r>
            <a:r>
              <a:rPr lang="ru-RU" sz="3600" b="1" dirty="0"/>
              <a:t>регрессия</a:t>
            </a:r>
            <a:r>
              <a:rPr lang="en-US" sz="3600" b="1" dirty="0"/>
              <a:t>). Prophet</a:t>
            </a:r>
            <a:endParaRPr lang="ru-RU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6373" y="846034"/>
                <a:ext cx="11835925" cy="524547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𝑠𝑒𝑎𝑠𝑜𝑛𝑎𝑙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регулярное периодическое изменение. 6-х дневные сезонности (понедельник, вторник, среда, четверг, пятница, суббота) моделируются как 0 и 1, воскресенье моделируются как линейная комбинация дней предыдущих размеров. неделя, месяц и годы, несколько сезонностей, смоделированных в виде ряда Фурье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𝑠𝑒𝑎𝑠𝑜𝑛𝑎𝑙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/>
                        <m:t>cos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/>
                        <m:t>sin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)),</m:t>
                      </m:r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период в днях </a:t>
                </a:r>
                <a:r>
                  <a:rPr lang="en-US" sz="2000" dirty="0"/>
                  <a:t>(365.25 </a:t>
                </a:r>
                <a:r>
                  <a:rPr lang="ru-RU" sz="2000" dirty="0"/>
                  <a:t>для года</a:t>
                </a:r>
                <a:r>
                  <a:rPr lang="en-US" sz="2000" dirty="0"/>
                  <a:t>, 7 </a:t>
                </a:r>
                <a:r>
                  <a:rPr lang="ru-RU" sz="2000" dirty="0"/>
                  <a:t>для недели</a:t>
                </a:r>
                <a:r>
                  <a:rPr lang="en-US" sz="2000" dirty="0"/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и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оцениваемые параметры</a:t>
                </a:r>
                <a:r>
                  <a:rPr lang="en-US" sz="2000" dirty="0"/>
                  <a:t>. </a:t>
                </a:r>
              </a:p>
              <a:p>
                <a:pPr lvl="1"/>
                <a:r>
                  <a:rPr lang="ru-RU" sz="1600" dirty="0"/>
                  <a:t>Отметим, что важно выбрать правильно число компонент иначе можно переобучить модель.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h𝑜𝑙𝑦𝑑𝑎𝑦𝑠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редкие, но регулярные события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h𝑜𝑙𝑦𝑑𝑎𝑦𝑠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 = [1(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),1(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),…)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- продолжительность выходных; k - нормальное распределение с СКО как параметр и нулевым сдернем значением; 𝑛𝑜𝑖𝑠𝑒 (𝑥) - </a:t>
                </a:r>
                <a:r>
                  <a:rPr lang="ru-RU" sz="2000" dirty="0" err="1"/>
                  <a:t>i.i.d</a:t>
                </a:r>
                <a:r>
                  <a:rPr lang="ru-RU" sz="2000" dirty="0"/>
                  <a:t>. - </a:t>
                </a:r>
                <a:r>
                  <a:rPr lang="ru-RU" sz="2000" dirty="0" err="1"/>
                  <a:t>Гауссовсы</a:t>
                </a:r>
                <a:r>
                  <a:rPr lang="ru-RU" sz="2000" dirty="0"/>
                  <a:t> шумы.</a:t>
                </a:r>
              </a:p>
              <a:p>
                <a:r>
                  <a:rPr lang="ru-RU" sz="2000" dirty="0"/>
                  <a:t>Примечание. В некоторых источниках вы можете увидеть следующее обозначение</a:t>
                </a:r>
                <a:endParaRPr lang="ru-RU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𝑠𝑒𝑎𝑠𝑜𝑛𝑎𝑙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h𝑜𝑙𝑦𝑑𝑎𝑦𝑠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𝑟𝑒𝑔𝑟𝑒𝑠𝑠𝑜𝑟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ru-RU" sz="2000" dirty="0"/>
              </a:p>
              <a:p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𝑟𝑒𝑔𝑟𝑒𝑠𝑠𝑜𝑟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являются регрессорами, которые не описываются другими моделями (в уравнении в большинстве источников компонент включает неявно).</a:t>
                </a:r>
                <a:r>
                  <a:rPr lang="en-US" sz="2000" dirty="0"/>
                  <a:t> </a:t>
                </a:r>
              </a:p>
              <a:p>
                <a:pPr lvl="1"/>
                <a:r>
                  <a:rPr lang="ru-RU" sz="1600" dirty="0"/>
                  <a:t>В</a:t>
                </a:r>
                <a14:m>
                  <m:oMath xmlns:m="http://schemas.openxmlformats.org/officeDocument/2006/math">
                    <m:r>
                      <a:rPr lang="ru-RU" sz="1600" b="0" i="0" smtClean="0">
                        <a:latin typeface="Cambria Math" panose="02040503050406030204" pitchFamily="18" charset="0"/>
                      </a:rPr>
                      <m:t> предыд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ущей нотации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𝑟𝑒𝑔𝑟𝑒𝑠𝑠𝑜𝑟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r>
                  <a:rPr lang="ru-RU" sz="1600" dirty="0"/>
                  <a:t>часть 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𝑠𝑒𝑎𝑠𝑜𝑛𝑎𝑙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 </a:t>
                </a:r>
                <a:br>
                  <a:rPr lang="en-US" sz="1600" dirty="0"/>
                </a:br>
                <a:endParaRPr lang="en-US" sz="1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3" y="846034"/>
                <a:ext cx="11835925" cy="5245471"/>
              </a:xfrm>
              <a:blipFill>
                <a:blip r:embed="rId2"/>
                <a:stretch>
                  <a:fillRect l="-463" t="-1279" b="-1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780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ru-RU" sz="3600" b="1" dirty="0"/>
              <a:t>Обобщенная адаптивная модель</a:t>
            </a:r>
            <a:r>
              <a:rPr lang="en-US" sz="3600" b="1" dirty="0"/>
              <a:t> (</a:t>
            </a:r>
            <a:r>
              <a:rPr lang="ru-RU" sz="3600" b="1" dirty="0"/>
              <a:t>регрессия</a:t>
            </a:r>
            <a:r>
              <a:rPr lang="en-US" sz="3600" b="1" dirty="0"/>
              <a:t>). Prophet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931492"/>
            <a:ext cx="11835925" cy="5512037"/>
          </a:xfrm>
        </p:spPr>
        <p:txBody>
          <a:bodyPr>
            <a:noAutofit/>
          </a:bodyPr>
          <a:lstStyle/>
          <a:p>
            <a:r>
              <a:rPr lang="ru-RU" sz="2000" b="1" dirty="0"/>
              <a:t>Преимущества пророка</a:t>
            </a:r>
            <a:endParaRPr lang="ru-RU" sz="2000" dirty="0"/>
          </a:p>
          <a:p>
            <a:pPr lvl="1"/>
            <a:r>
              <a:rPr lang="en-US" sz="2000" b="1" dirty="0"/>
              <a:t>Prophet</a:t>
            </a:r>
            <a:r>
              <a:rPr lang="ru-RU" sz="2000" dirty="0"/>
              <a:t> может учесть несколько линейных и нелинейных признаков ряда в качестве компонент.</a:t>
            </a:r>
          </a:p>
          <a:p>
            <a:pPr lvl="1"/>
            <a:r>
              <a:rPr lang="ru-RU" sz="2000" dirty="0"/>
              <a:t>Возможность легко моделировать любое количество сезонностей.</a:t>
            </a:r>
          </a:p>
          <a:p>
            <a:pPr lvl="1"/>
            <a:r>
              <a:rPr lang="ru-RU" sz="2000" dirty="0"/>
              <a:t>Возможность работы с пропущенными датами во временных рядах.</a:t>
            </a:r>
          </a:p>
          <a:p>
            <a:pPr lvl="1"/>
            <a:r>
              <a:rPr lang="ru-RU" sz="2000" dirty="0"/>
              <a:t>Легко интегрирует праздники в модель.</a:t>
            </a:r>
          </a:p>
          <a:p>
            <a:pPr lvl="1"/>
            <a:r>
              <a:rPr lang="ru-RU" sz="2000" dirty="0"/>
              <a:t>Прозрачность модели.</a:t>
            </a:r>
          </a:p>
          <a:p>
            <a:pPr lvl="1"/>
            <a:r>
              <a:rPr lang="ru-RU" sz="2000" dirty="0"/>
              <a:t>Гибкость моделирования тренда.</a:t>
            </a:r>
          </a:p>
          <a:p>
            <a:r>
              <a:rPr lang="ru-RU" sz="2000" b="1" dirty="0"/>
              <a:t>Недостатки пророка</a:t>
            </a:r>
            <a:endParaRPr lang="ru-RU" sz="2000" dirty="0"/>
          </a:p>
          <a:p>
            <a:pPr lvl="1"/>
            <a:r>
              <a:rPr lang="ru-RU" sz="2000" dirty="0" err="1"/>
              <a:t>Prophet</a:t>
            </a:r>
            <a:r>
              <a:rPr lang="ru-RU" sz="2000" dirty="0"/>
              <a:t> не допускает </a:t>
            </a:r>
            <a:r>
              <a:rPr lang="ru-RU" sz="2000" dirty="0" err="1"/>
              <a:t>негауссовского</a:t>
            </a:r>
            <a:r>
              <a:rPr lang="ru-RU" sz="2000" dirty="0"/>
              <a:t> распределения шума</a:t>
            </a:r>
          </a:p>
          <a:p>
            <a:pPr lvl="1"/>
            <a:r>
              <a:rPr lang="ru-RU" sz="2000" dirty="0" err="1"/>
              <a:t>Prophet</a:t>
            </a:r>
            <a:r>
              <a:rPr lang="ru-RU" sz="2000" dirty="0"/>
              <a:t> не принимает во внимание автокорреляцию по невязке (поэтому требуется только распределение гауссова шума).</a:t>
            </a:r>
          </a:p>
          <a:p>
            <a:pPr lvl="1"/>
            <a:r>
              <a:rPr lang="ru-RU" sz="2000" dirty="0" err="1"/>
              <a:t>Prophet</a:t>
            </a:r>
            <a:r>
              <a:rPr lang="ru-RU" sz="2000" dirty="0"/>
              <a:t> не предполагает поведения стохастического тренда (случайного блуждания).</a:t>
            </a:r>
          </a:p>
          <a:p>
            <a:pPr lvl="1"/>
            <a:r>
              <a:rPr lang="ru-RU" sz="2000" dirty="0"/>
              <a:t>Долгосрочное прогнозирование может быть нестабильным с автоматическим выбором точки изменения тренда.</a:t>
            </a:r>
          </a:p>
        </p:txBody>
      </p:sp>
    </p:spTree>
    <p:extLst>
      <p:ext uri="{BB962C8B-B14F-4D97-AF65-F5344CB8AC3E}">
        <p14:creationId xmlns:p14="http://schemas.microsoft.com/office/powerpoint/2010/main" val="2356209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D5575-DFF3-BD8D-CF65-DDF1E5FC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003D25-900F-FA3D-1F4B-56E22584A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6600" dirty="0"/>
              <a:t>Анализ остатков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5762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5EDBE-7C7A-47C1-B934-1D067079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Анализ невязок (остатков)</a:t>
            </a:r>
            <a:r>
              <a:rPr lang="en-US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85C2328-73B7-4B3C-A4A2-CBFB214A7E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776" y="1255058"/>
                <a:ext cx="10789024" cy="5374341"/>
              </a:xfrm>
            </p:spPr>
            <p:txBody>
              <a:bodyPr>
                <a:normAutofit/>
              </a:bodyPr>
              <a:lstStyle/>
              <a:p>
                <a:r>
                  <a:rPr lang="ru-RU" sz="2000" dirty="0"/>
                  <a:t>После выполнения декомпозиции временного ряда или прогноза важно проверить поведение ошибки. Как обычно, мы будем вычислять ошибку предсказания как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- значение ошибки для выборки;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/>
                  <a:t> - прогнозируемое значение.</a:t>
                </a:r>
              </a:p>
              <a:p>
                <a:r>
                  <a:rPr lang="ru-RU" sz="2000" dirty="0"/>
                  <a:t>Мы ожидаем, что остаточные ошибки будут случайным белым </a:t>
                </a:r>
                <a:r>
                  <a:rPr lang="ru-RU" sz="2000" dirty="0" err="1"/>
                  <a:t>гауссовским</a:t>
                </a:r>
                <a:r>
                  <a:rPr lang="ru-RU" sz="2000" dirty="0"/>
                  <a:t> шумом - это означает, что модель (то есть прогнозы модели) охватила всю структуру, и единственная оставшаяся ошибка - это случайные флуктуации во временном ряду, которые не могут быть смоделированы (или объяснил).</a:t>
                </a:r>
              </a:p>
              <a:p>
                <a:r>
                  <a:rPr lang="ru-RU" sz="2000" dirty="0"/>
                  <a:t>В других случаях (если остатки содержат некоторую структуру или закономерности) это означает, что модель не включает всю возможную информацию.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85C2328-73B7-4B3C-A4A2-CBFB214A7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776" y="1255058"/>
                <a:ext cx="10789024" cy="5374341"/>
              </a:xfrm>
              <a:blipFill>
                <a:blip r:embed="rId2"/>
                <a:stretch>
                  <a:fillRect l="-508" t="-1249" r="-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444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5EDBE-7C7A-47C1-B934-1D067079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Анализ невязок (остатков)</a:t>
            </a:r>
            <a:r>
              <a:rPr lang="en-US" b="1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C2328-73B7-4B3C-A4A2-CBFB214A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1255058"/>
            <a:ext cx="10789024" cy="537434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Существует несколько </a:t>
            </a:r>
            <a:r>
              <a:rPr lang="ru-RU" sz="2200" b="1" dirty="0"/>
              <a:t>методов остаточного анализа</a:t>
            </a:r>
            <a:r>
              <a:rPr lang="ru-RU" sz="2200" dirty="0"/>
              <a:t> 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На основе визуальной оценки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Визуальный анализ остатков </a:t>
            </a:r>
            <a:r>
              <a:rPr lang="ru-RU" sz="2200" dirty="0"/>
              <a:t>(во временной или частотной области и ACF остатков, так называемая частичная ACF (PACF), наименее точный метод).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График гистограммы </a:t>
            </a:r>
            <a:r>
              <a:rPr lang="ru-RU" sz="2200" dirty="0"/>
              <a:t>(и его приближение)</a:t>
            </a:r>
            <a:r>
              <a:rPr lang="en-US" sz="2200" dirty="0"/>
              <a:t>, </a:t>
            </a:r>
            <a:endParaRPr lang="ru-RU" sz="22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График Q-Q </a:t>
            </a:r>
            <a:r>
              <a:rPr lang="ru-RU" sz="2200" dirty="0"/>
              <a:t>(график вероятностей, графическое сравнение распределения вероятностей).</a:t>
            </a:r>
          </a:p>
          <a:p>
            <a:pPr marL="268288" lvl="1">
              <a:lnSpc>
                <a:spcPct val="100000"/>
              </a:lnSpc>
              <a:spcBef>
                <a:spcPts val="600"/>
              </a:spcBef>
              <a:tabLst>
                <a:tab pos="268288" algn="l"/>
              </a:tabLst>
            </a:pPr>
            <a:r>
              <a:rPr lang="ru-RU" sz="2200" dirty="0"/>
              <a:t>На основе Тесты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Непараметрическая проверка статистических гипотез </a:t>
            </a:r>
            <a:r>
              <a:rPr lang="ru-RU" sz="2200" dirty="0"/>
              <a:t>(наиболее популярными являются критерий Хи-квадрат, F-критерий, t-критерий, ADF-критерий, критерий Юнга – Бокса).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Сводный статистический анализ </a:t>
            </a:r>
            <a:r>
              <a:rPr lang="ru-RU" sz="2200" dirty="0"/>
              <a:t>(среднее значение, стандартное значение, поведение, разброс значений).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Измерение расстояния между распределениями </a:t>
            </a:r>
            <a:r>
              <a:rPr lang="ru-RU" sz="2200" dirty="0"/>
              <a:t>(параметрическая проверка статистических гипотез). </a:t>
            </a:r>
          </a:p>
        </p:txBody>
      </p:sp>
    </p:spTree>
    <p:extLst>
      <p:ext uri="{BB962C8B-B14F-4D97-AF65-F5344CB8AC3E}">
        <p14:creationId xmlns:p14="http://schemas.microsoft.com/office/powerpoint/2010/main" val="385152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en-US" sz="3200" b="1" dirty="0" err="1"/>
              <a:t>Прогноз</a:t>
            </a:r>
            <a:r>
              <a:rPr lang="en-US" sz="3200" b="1" dirty="0"/>
              <a:t> </a:t>
            </a:r>
            <a:r>
              <a:rPr lang="en-US" sz="3200" b="1" dirty="0" err="1"/>
              <a:t>временного</a:t>
            </a:r>
            <a:r>
              <a:rPr lang="en-US" sz="3200" b="1" dirty="0"/>
              <a:t> </a:t>
            </a:r>
            <a:r>
              <a:rPr lang="en-US" sz="3200" b="1" dirty="0" err="1"/>
              <a:t>ряда</a:t>
            </a:r>
            <a:r>
              <a:rPr lang="ru-RU" sz="3200" b="1" dirty="0"/>
              <a:t>. </a:t>
            </a:r>
            <a:br>
              <a:rPr lang="ru-RU" sz="3200" b="1" dirty="0"/>
            </a:br>
            <a:r>
              <a:rPr lang="ru-RU" sz="3200" b="1" dirty="0"/>
              <a:t>Методы на основе специфичной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145415"/>
            <a:ext cx="11379366" cy="5009465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Параметрические методы,</a:t>
            </a:r>
            <a:r>
              <a:rPr lang="ru-RU" sz="2000" dirty="0"/>
              <a:t>  такие как ARIMA, GARCH, </a:t>
            </a:r>
            <a:r>
              <a:rPr lang="ru-RU" sz="2000" dirty="0" err="1"/>
              <a:t>Prophet</a:t>
            </a:r>
            <a:r>
              <a:rPr lang="ru-RU" sz="2000" dirty="0"/>
              <a:t> и т. д.</a:t>
            </a:r>
          </a:p>
          <a:p>
            <a:pPr lvl="1"/>
            <a:r>
              <a:rPr lang="ru-RU" sz="2000" dirty="0"/>
              <a:t>Строиться на основе аналитико-параметрической модели поведения ряда,</a:t>
            </a:r>
          </a:p>
          <a:p>
            <a:pPr lvl="1"/>
            <a:r>
              <a:rPr lang="ru-RU" sz="2000" dirty="0"/>
              <a:t>прост для понимания и реализации,</a:t>
            </a:r>
          </a:p>
          <a:p>
            <a:pPr lvl="1"/>
            <a:r>
              <a:rPr lang="ru-RU" sz="2000" dirty="0"/>
              <a:t>легко обучаться и </a:t>
            </a:r>
            <a:r>
              <a:rPr lang="ru-RU" sz="2000" dirty="0" err="1"/>
              <a:t>дообучаться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обеспечивают достаточно высокую точность прогноза,</a:t>
            </a:r>
          </a:p>
          <a:p>
            <a:pPr lvl="1"/>
            <a:r>
              <a:rPr lang="ru-RU" sz="2000" dirty="0"/>
              <a:t>лучше работать с одномерными данными,</a:t>
            </a:r>
          </a:p>
          <a:p>
            <a:pPr lvl="1"/>
            <a:r>
              <a:rPr lang="ru-RU" sz="2000" dirty="0"/>
              <a:t>лучше при относительно простых </a:t>
            </a:r>
            <a:r>
              <a:rPr lang="ru-RU" sz="2000" dirty="0" err="1"/>
              <a:t>нестационарностях</a:t>
            </a:r>
            <a:r>
              <a:rPr lang="ru-RU" sz="2000" dirty="0"/>
              <a:t> в данных,</a:t>
            </a:r>
          </a:p>
          <a:p>
            <a:pPr lvl="1"/>
            <a:r>
              <a:rPr lang="ru-RU" sz="2000" dirty="0"/>
              <a:t>точность сильно зависит от количества данных для обучения,</a:t>
            </a:r>
          </a:p>
          <a:p>
            <a:pPr lvl="1"/>
            <a:r>
              <a:rPr lang="ru-RU" sz="2000" dirty="0"/>
              <a:t>точность сильно зависит от выбора значений </a:t>
            </a:r>
            <a:r>
              <a:rPr lang="ru-RU" sz="2000" dirty="0" err="1"/>
              <a:t>гиперпараметров</a:t>
            </a:r>
            <a:r>
              <a:rPr lang="ru-RU" sz="2000" dirty="0"/>
              <a:t> (здесь </a:t>
            </a:r>
            <a:r>
              <a:rPr lang="ru-RU" sz="2000" dirty="0" err="1"/>
              <a:t>гиперпараметры</a:t>
            </a:r>
            <a:r>
              <a:rPr lang="ru-RU" sz="2000" dirty="0"/>
              <a:t> являются аналогом статистической гипотезы в непараметрическом подходе),</a:t>
            </a:r>
          </a:p>
          <a:p>
            <a:pPr lvl="1"/>
            <a:r>
              <a:rPr lang="ru-RU" sz="2000" dirty="0"/>
              <a:t>не может справиться со сложной нелинейной зависимостью между данными,</a:t>
            </a:r>
          </a:p>
          <a:p>
            <a:pPr lvl="1"/>
            <a:r>
              <a:rPr lang="ru-RU" sz="2000" dirty="0"/>
              <a:t>низкая производительность для огромных многомерных нестационарных рядов (особенно в случае данных с различным поведением и т. д.).</a:t>
            </a:r>
          </a:p>
          <a:p>
            <a:pPr lvl="1"/>
            <a:r>
              <a:rPr lang="ru-RU" sz="2000" dirty="0"/>
              <a:t>Легко интерпретируется.</a:t>
            </a:r>
          </a:p>
          <a:p>
            <a:pPr lvl="1"/>
            <a:r>
              <a:rPr lang="ru-RU" sz="2000" dirty="0"/>
              <a:t>Более устойчивый к выводам в случае хорошо выбранной модели (из-за сверхвысокого разрешения с выводами для небольших наборов данных).</a:t>
            </a:r>
          </a:p>
        </p:txBody>
      </p:sp>
    </p:spTree>
    <p:extLst>
      <p:ext uri="{BB962C8B-B14F-4D97-AF65-F5344CB8AC3E}">
        <p14:creationId xmlns:p14="http://schemas.microsoft.com/office/powerpoint/2010/main" val="2403468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5EDBE-7C7A-47C1-B934-1D067079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r>
              <a:rPr lang="ru-RU" dirty="0"/>
              <a:t>Методы на основе визуальной оценки</a:t>
            </a:r>
            <a:r>
              <a:rPr lang="en-US" dirty="0"/>
              <a:t>.</a:t>
            </a:r>
            <a:r>
              <a:rPr lang="ru-RU" dirty="0"/>
              <a:t> АКФ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C2328-73B7-4B3C-A4A2-CBFB214A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151271"/>
            <a:ext cx="10789024" cy="74420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Пример остатков прогноза временных рядов.</a:t>
            </a:r>
          </a:p>
          <a:p>
            <a:r>
              <a:rPr lang="ru-RU" dirty="0"/>
              <a:t>Здесь можно проверить наличие тренда, циклической или сезонной составляющей.</a:t>
            </a:r>
          </a:p>
        </p:txBody>
      </p:sp>
      <p:pic>
        <p:nvPicPr>
          <p:cNvPr id="15362" name="Picture 2" descr="image.png">
            <a:extLst>
              <a:ext uri="{FF2B5EF4-FFF2-40B4-BE49-F238E27FC236}">
                <a16:creationId xmlns:a16="http://schemas.microsoft.com/office/drawing/2014/main" id="{3876DC67-8C75-49EF-A171-20298B10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8497"/>
            <a:ext cx="6433193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516A3B-3DE8-4F4E-ACD2-5494D34F5BCE}"/>
              </a:ext>
            </a:extLst>
          </p:cNvPr>
          <p:cNvSpPr/>
          <p:nvPr/>
        </p:nvSpPr>
        <p:spPr>
          <a:xfrm>
            <a:off x="8693437" y="2026315"/>
            <a:ext cx="2850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Вот пример</a:t>
            </a:r>
          </a:p>
          <a:p>
            <a:r>
              <a:rPr lang="ru-RU" dirty="0"/>
              <a:t>сводная статистика</a:t>
            </a:r>
          </a:p>
          <a:p>
            <a:r>
              <a:rPr lang="ru-RU" dirty="0"/>
              <a:t>для показанного графика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count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0.064000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std 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9.187776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28.000000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30.000000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77D975-9020-4020-BCE4-5D933094985B}"/>
              </a:ext>
            </a:extLst>
          </p:cNvPr>
          <p:cNvSpPr/>
          <p:nvPr/>
        </p:nvSpPr>
        <p:spPr>
          <a:xfrm>
            <a:off x="76913" y="4351888"/>
            <a:ext cx="81445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Возможны следующие выводы.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Среднее значение ошибки близко к нулю</a:t>
            </a:r>
            <a:r>
              <a:rPr lang="ru-RU" dirty="0"/>
              <a:t> , но, возможно, недостаточно близко (на самом деле мы не можем сказать, связано ли это с малым размером выборки, смещением ряда или наличием ценного компонента).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Несимметричные минимальные и максимальные значения</a:t>
            </a:r>
            <a:r>
              <a:rPr lang="ru-RU" dirty="0"/>
              <a:t>  также подтверждают некоторое ненормальное поведение.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Стандартное значение почти в 3 раза меньше минимального,</a:t>
            </a:r>
            <a:r>
              <a:rPr lang="ru-RU" dirty="0"/>
              <a:t>  это нормально.</a:t>
            </a:r>
          </a:p>
        </p:txBody>
      </p:sp>
    </p:spTree>
    <p:extLst>
      <p:ext uri="{BB962C8B-B14F-4D97-AF65-F5344CB8AC3E}">
        <p14:creationId xmlns:p14="http://schemas.microsoft.com/office/powerpoint/2010/main" val="2203627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3141" cy="91122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на основе визуальной оценки</a:t>
            </a:r>
            <a:r>
              <a:rPr lang="en-US" dirty="0"/>
              <a:t>.</a:t>
            </a:r>
            <a:r>
              <a:rPr lang="ru-RU" dirty="0"/>
              <a:t> Гистограмма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70183-3CAB-4906-AF11-E3A7AA74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253331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Здесь показана гистограмма и ее нормализованное приближение. Мы можем видеть некоторую погрешность среднего значения и наличие асимметрии (статистический момент 3-го порядка, некоторая асимметрия распределения).</a:t>
            </a:r>
          </a:p>
          <a:p>
            <a:r>
              <a:rPr lang="ru-RU" sz="2000" i="1" dirty="0"/>
              <a:t>Небольшая асимметрия</a:t>
            </a:r>
            <a:r>
              <a:rPr lang="ru-RU" sz="2000" dirty="0"/>
              <a:t>  позволяет предположить, что требуется некоторое улучшение модели.</a:t>
            </a:r>
          </a:p>
          <a:p>
            <a:r>
              <a:rPr lang="ru-RU" sz="2000" i="1" dirty="0"/>
              <a:t>Большая асимметрия</a:t>
            </a:r>
            <a:r>
              <a:rPr lang="ru-RU" sz="2000" dirty="0"/>
              <a:t>  позволяет предположить, что необходимо проверить другую модель или что перед прогнозом (или разложением) необходима некоторая предварительная обработка (логарифм, квадратный корень из данных).</a:t>
            </a:r>
          </a:p>
        </p:txBody>
      </p:sp>
      <p:pic>
        <p:nvPicPr>
          <p:cNvPr id="16386" name="Picture 2" descr="image.png">
            <a:extLst>
              <a:ext uri="{FF2B5EF4-FFF2-40B4-BE49-F238E27FC236}">
                <a16:creationId xmlns:a16="http://schemas.microsoft.com/office/drawing/2014/main" id="{73E0B2CF-6E5B-4C0D-80B3-950B557E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16" y="3856290"/>
            <a:ext cx="72771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662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6224" cy="91122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на основе визуальной оценки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altLang="en-US" dirty="0"/>
              <a:t>Q-Q </a:t>
            </a:r>
            <a:r>
              <a:rPr lang="ru-RU" altLang="en-US" dirty="0"/>
              <a:t>график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70183-3CAB-4906-AF11-E3A7AA74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253331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График Q-Q или график квантилей - это метод графического сравнения двух распределений.</a:t>
            </a:r>
          </a:p>
          <a:p>
            <a:r>
              <a:rPr lang="ru-RU" sz="2000" dirty="0"/>
              <a:t>Этот метод можно использовать для визуальной оценки того, насколько похожим или отличным может быть распределение. </a:t>
            </a:r>
          </a:p>
          <a:p>
            <a:r>
              <a:rPr lang="ru-RU" sz="2000" u="sng" dirty="0"/>
              <a:t>В остаточном анализе полученные значения распределения упорядочиваются и сравниваются с идеализированным распределением Гаусса. </a:t>
            </a:r>
          </a:p>
          <a:p>
            <a:r>
              <a:rPr lang="ru-RU" sz="2000" dirty="0"/>
              <a:t>Сравнение отображается как диаграмма рассеяния (теоретическая по оси x и наблюдаемая по оси y), где соответствие между двумя распределениями показано диагональной линией от нижнего левого угла до верхнего правого угла графика (с угол 45 градусов 𝑦 = 𝑥).</a:t>
            </a:r>
          </a:p>
          <a:p>
            <a:r>
              <a:rPr lang="ru-RU" sz="2000" dirty="0"/>
              <a:t> График Q-Q может помочь быстро показать отклонения от этого ожидания.</a:t>
            </a:r>
          </a:p>
        </p:txBody>
      </p:sp>
      <p:pic>
        <p:nvPicPr>
          <p:cNvPr id="18434" name="Picture 2" descr="image.png">
            <a:extLst>
              <a:ext uri="{FF2B5EF4-FFF2-40B4-BE49-F238E27FC236}">
                <a16:creationId xmlns:a16="http://schemas.microsoft.com/office/drawing/2014/main" id="{03477BD5-BC06-4399-9AB6-491E5925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76" y="4186720"/>
            <a:ext cx="32385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99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65125"/>
            <a:ext cx="11536456" cy="91122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на основе визуальной оценки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altLang="en-US" dirty="0"/>
              <a:t>Q-Q </a:t>
            </a:r>
            <a:r>
              <a:rPr lang="ru-RU" altLang="en-US" dirty="0"/>
              <a:t>график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70183-3CAB-4906-AF11-E3A7AA74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253331"/>
            <a:ext cx="10515600" cy="435133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19458" name="Picture 2" descr="image.png">
            <a:extLst>
              <a:ext uri="{FF2B5EF4-FFF2-40B4-BE49-F238E27FC236}">
                <a16:creationId xmlns:a16="http://schemas.microsoft.com/office/drawing/2014/main" id="{704DEF0B-6378-4183-AF25-947553EC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77951"/>
            <a:ext cx="4191000" cy="480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.png">
            <a:extLst>
              <a:ext uri="{FF2B5EF4-FFF2-40B4-BE49-F238E27FC236}">
                <a16:creationId xmlns:a16="http://schemas.microsoft.com/office/drawing/2014/main" id="{F379DE72-FD54-43DA-9E77-A032D7596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1"/>
          <a:stretch/>
        </p:blipFill>
        <p:spPr bwMode="auto">
          <a:xfrm>
            <a:off x="8172450" y="1435169"/>
            <a:ext cx="3384046" cy="28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123D101A-0C41-4918-90D4-57904B409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5"/>
          <a:stretch/>
        </p:blipFill>
        <p:spPr bwMode="auto">
          <a:xfrm>
            <a:off x="4638675" y="1253331"/>
            <a:ext cx="3533775" cy="323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87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93" y="365125"/>
            <a:ext cx="10832507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Методы на основе статистических тестов. </a:t>
            </a:r>
            <a:r>
              <a:rPr lang="ru-RU" altLang="en-US" dirty="0"/>
              <a:t>Непараметрические методы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70183-3CAB-4906-AF11-E3A7AA74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59" y="1419784"/>
            <a:ext cx="11458574" cy="4739889"/>
          </a:xfrm>
        </p:spPr>
        <p:txBody>
          <a:bodyPr>
            <a:noAutofit/>
          </a:bodyPr>
          <a:lstStyle/>
          <a:p>
            <a:r>
              <a:rPr lang="ru-RU" sz="2000" dirty="0"/>
              <a:t>Линии на рисунке показывают уровни, ниже которых (или между + </a:t>
            </a:r>
            <a:r>
              <a:rPr lang="ru-RU" sz="2000" dirty="0" err="1"/>
              <a:t>level</a:t>
            </a:r>
            <a:r>
              <a:rPr lang="ru-RU" sz="2000" dirty="0"/>
              <a:t> и -</a:t>
            </a:r>
            <a:r>
              <a:rPr lang="ru-RU" sz="2000" dirty="0" err="1"/>
              <a:t>level</a:t>
            </a:r>
            <a:r>
              <a:rPr lang="ru-RU" sz="2000" dirty="0"/>
              <a:t>) с достоверностью 95% для непрерывных и 99% для штриховых линий образцы принадлежат белому шуму.</a:t>
            </a:r>
          </a:p>
          <a:p>
            <a:r>
              <a:rPr lang="ru-RU" sz="2000" dirty="0"/>
              <a:t>Значения этих линий получены с помощью теста </a:t>
            </a:r>
            <a:r>
              <a:rPr lang="ru-RU" sz="2000" dirty="0" err="1"/>
              <a:t>Льюнга</a:t>
            </a:r>
            <a:r>
              <a:rPr lang="ru-RU" sz="2000" dirty="0"/>
              <a:t> - Бокса - теста, проверяющего, принадлежат ли m лаг ряда АКФ белому </a:t>
            </a:r>
            <a:r>
              <a:rPr lang="ru-RU" sz="2000" dirty="0" err="1"/>
              <a:t>гауссовскому</a:t>
            </a:r>
            <a:r>
              <a:rPr lang="ru-RU" sz="2000" dirty="0"/>
              <a:t> шуму с заданным уровнем достоверности. </a:t>
            </a:r>
          </a:p>
          <a:p>
            <a:r>
              <a:rPr lang="ru-RU" sz="2000" dirty="0"/>
              <a:t>Расчетное значение, вычисленное с помощью теста </a:t>
            </a:r>
            <a:r>
              <a:rPr lang="ru-RU" sz="2000" dirty="0" err="1"/>
              <a:t>Льюнга</a:t>
            </a:r>
            <a:r>
              <a:rPr lang="ru-RU" sz="2000" dirty="0"/>
              <a:t>-Бокса, является так называемым p-значением (статистической значимостью) по тесту </a:t>
            </a:r>
            <a:r>
              <a:rPr lang="ru-RU" sz="2000" dirty="0" err="1"/>
              <a:t>Льюнга</a:t>
            </a:r>
            <a:r>
              <a:rPr lang="ru-RU" sz="2000" dirty="0"/>
              <a:t>-Бокса.</a:t>
            </a:r>
          </a:p>
        </p:txBody>
      </p:sp>
      <p:pic>
        <p:nvPicPr>
          <p:cNvPr id="21506" name="Picture 2" descr="image.png">
            <a:extLst>
              <a:ext uri="{FF2B5EF4-FFF2-40B4-BE49-F238E27FC236}">
                <a16:creationId xmlns:a16="http://schemas.microsoft.com/office/drawing/2014/main" id="{BD34C626-9B45-4906-9527-88B5670D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25" y="3385155"/>
            <a:ext cx="4570665" cy="34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06452" y="3621827"/>
            <a:ext cx="60361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Обратите внимание, что может случиться, что доверительный интервал 95% соответствует нормальному распределению, а 99% не соответствует, тогда нужны дополнительные меры анализа, но иногда это значит, что точки с такой ситуацией – это выбросы.  </a:t>
            </a:r>
          </a:p>
        </p:txBody>
      </p:sp>
    </p:spTree>
    <p:extLst>
      <p:ext uri="{BB962C8B-B14F-4D97-AF65-F5344CB8AC3E}">
        <p14:creationId xmlns:p14="http://schemas.microsoft.com/office/powerpoint/2010/main" val="2764256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5EDBE-7C7A-47C1-B934-1D067079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>
            <a:normAutofit/>
          </a:bodyPr>
          <a:lstStyle/>
          <a:p>
            <a:r>
              <a:rPr lang="ru-RU" dirty="0"/>
              <a:t>Сводный </a:t>
            </a:r>
            <a:r>
              <a:rPr lang="ru-RU" dirty="0" err="1"/>
              <a:t>статичесический</a:t>
            </a:r>
            <a:r>
              <a:rPr lang="ru-RU" dirty="0"/>
              <a:t> анализ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C2328-73B7-4B3C-A4A2-CBFB214A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151271"/>
            <a:ext cx="10789024" cy="74420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Пример остатков прогноза временных рядов.</a:t>
            </a:r>
          </a:p>
          <a:p>
            <a:r>
              <a:rPr lang="ru-RU" dirty="0"/>
              <a:t>Здесь можно проверить наличие тренда, циклической или сезонной составляющей.</a:t>
            </a:r>
          </a:p>
        </p:txBody>
      </p:sp>
      <p:pic>
        <p:nvPicPr>
          <p:cNvPr id="15362" name="Picture 2" descr="image.png">
            <a:extLst>
              <a:ext uri="{FF2B5EF4-FFF2-40B4-BE49-F238E27FC236}">
                <a16:creationId xmlns:a16="http://schemas.microsoft.com/office/drawing/2014/main" id="{3876DC67-8C75-49EF-A171-20298B10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8497"/>
            <a:ext cx="6433193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516A3B-3DE8-4F4E-ACD2-5494D34F5BCE}"/>
              </a:ext>
            </a:extLst>
          </p:cNvPr>
          <p:cNvSpPr/>
          <p:nvPr/>
        </p:nvSpPr>
        <p:spPr>
          <a:xfrm>
            <a:off x="8693437" y="2026315"/>
            <a:ext cx="2850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Вот пример</a:t>
            </a:r>
          </a:p>
          <a:p>
            <a:r>
              <a:rPr lang="ru-RU" dirty="0"/>
              <a:t>сводная статистика</a:t>
            </a:r>
          </a:p>
          <a:p>
            <a:r>
              <a:rPr lang="ru-RU" dirty="0"/>
              <a:t>для показанного графика</a:t>
            </a:r>
          </a:p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count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mean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0.064000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std 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9.187776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28.000000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75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5.000000</a:t>
            </a:r>
            <a:b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max    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30.000000</a:t>
            </a:r>
            <a:endParaRPr lang="en-US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77D975-9020-4020-BCE4-5D933094985B}"/>
              </a:ext>
            </a:extLst>
          </p:cNvPr>
          <p:cNvSpPr/>
          <p:nvPr/>
        </p:nvSpPr>
        <p:spPr>
          <a:xfrm>
            <a:off x="76913" y="4351888"/>
            <a:ext cx="81445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Возможны следующие выводы.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Среднее значение ошибки близко к нулю</a:t>
            </a:r>
            <a:r>
              <a:rPr lang="ru-RU" dirty="0"/>
              <a:t> , но, возможно, недостаточно близко (на самом деле мы не можем сказать, связано ли это с малым размером выборки, смещением ряда или наличием ценного компонента).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Несимметричные минимальные и максимальные значения</a:t>
            </a:r>
            <a:r>
              <a:rPr lang="ru-RU" dirty="0"/>
              <a:t>  также подтверждают некоторое ненормальное поведение.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u="sng" dirty="0"/>
              <a:t>Стандартное значение почти в 3 раза меньше минимального,</a:t>
            </a:r>
            <a:r>
              <a:rPr lang="ru-RU" dirty="0"/>
              <a:t>  это нормально.</a:t>
            </a:r>
          </a:p>
        </p:txBody>
      </p:sp>
    </p:spTree>
    <p:extLst>
      <p:ext uri="{BB962C8B-B14F-4D97-AF65-F5344CB8AC3E}">
        <p14:creationId xmlns:p14="http://schemas.microsoft.com/office/powerpoint/2010/main" val="172245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0906125" cy="9112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Методы визуальной оценки. </a:t>
            </a:r>
            <a:br>
              <a:rPr lang="ru-RU" dirty="0"/>
            </a:br>
            <a:r>
              <a:rPr lang="ru-RU" dirty="0"/>
              <a:t>Частичная автокорреляция (</a:t>
            </a:r>
            <a:r>
              <a:rPr lang="en-US" dirty="0"/>
              <a:t>PACF</a:t>
            </a:r>
            <a:r>
              <a:rPr lang="ru-RU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Один из методов проверки стационарности  - с помощью так называемой функции частичной автокорреляции (PACF):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)⋅(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𝑃𝐴𝐶𝑉𝐹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где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это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редстказанный по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это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редстказанный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по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𝑃𝐴𝐶𝑉𝐹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это частичная ковариация</a:t>
                </a:r>
                <a:r>
                  <a:rPr lang="en-US" sz="2000" dirty="0"/>
                  <a:t>,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𝑃𝐴𝐶𝑉𝐹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«Частичная» корреляция между двумя переменными - это степень корреляции между ними, которая не объясняется их взаимной корреляцией с заданным набором других переменных.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Например, если мы регрессируем переменную Y по переменным X1, X2 и X3, частичная корреляция между Y и X3 - это степень корреляции между Y и X3, которая не объясняется их общими корреляциями с X1 и X2.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  <a:blipFill>
                <a:blip r:embed="rId2"/>
                <a:stretch>
                  <a:fillRect l="-481" t="-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93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0906125" cy="911225"/>
          </a:xfrm>
        </p:spPr>
        <p:txBody>
          <a:bodyPr>
            <a:normAutofit/>
          </a:bodyPr>
          <a:lstStyle/>
          <a:p>
            <a:r>
              <a:rPr lang="ru-RU" dirty="0"/>
              <a:t>Частичная автокорреляция (</a:t>
            </a:r>
            <a:r>
              <a:rPr lang="en-US" dirty="0"/>
              <a:t>PACF</a:t>
            </a:r>
            <a:r>
              <a:rPr lang="ru-RU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Один из методов проверки стационарности  - с помощью так называемой функции частичной автокорреляции (PACF):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)⋅(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𝑃𝐴𝐶𝑉𝐹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  <a:blipFill>
                <a:blip r:embed="rId2"/>
                <a:stretch>
                  <a:fillRect l="-481" t="-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.png">
            <a:extLst>
              <a:ext uri="{FF2B5EF4-FFF2-40B4-BE49-F238E27FC236}">
                <a16:creationId xmlns:a16="http://schemas.microsoft.com/office/drawing/2014/main" id="{931DF2C0-0D96-47D2-A63D-F973A6BD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6" y="4122544"/>
            <a:ext cx="4489207" cy="22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1F6E61DB-11A5-4888-8BE9-1CECFE8D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96" y="4065301"/>
            <a:ext cx="4248149" cy="20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9DFF9A-CEB1-4CCF-B2F3-B5C4E3C3AD56}"/>
              </a:ext>
            </a:extLst>
          </p:cNvPr>
          <p:cNvSpPr/>
          <p:nvPr/>
        </p:nvSpPr>
        <p:spPr>
          <a:xfrm>
            <a:off x="898021" y="3880635"/>
            <a:ext cx="3570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стационарной серии </a:t>
            </a:r>
            <a:r>
              <a:rPr lang="en-US" dirty="0"/>
              <a:t>PACF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A90A3C-D06B-4C27-A15E-900F19156DA3}"/>
              </a:ext>
            </a:extLst>
          </p:cNvPr>
          <p:cNvSpPr/>
          <p:nvPr/>
        </p:nvSpPr>
        <p:spPr>
          <a:xfrm>
            <a:off x="7070221" y="3695969"/>
            <a:ext cx="3811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нестационарного ряда </a:t>
            </a:r>
            <a:r>
              <a:rPr lang="en-US" dirty="0"/>
              <a:t>PACF</a:t>
            </a:r>
          </a:p>
        </p:txBody>
      </p:sp>
    </p:spTree>
    <p:extLst>
      <p:ext uri="{BB962C8B-B14F-4D97-AF65-F5344CB8AC3E}">
        <p14:creationId xmlns:p14="http://schemas.microsoft.com/office/powerpoint/2010/main" val="191781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382375" cy="91122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Остаточный анализ. Стационарность остатков. Графический метод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BF2D0A-3231-4BFD-8289-64E32C024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3729" y="1360505"/>
            <a:ext cx="10934699" cy="95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/>
              <a:t>PACF может использоваться с ACF для стационарного анализа, а также будет применяться в дальнейшем для других целей.</a:t>
            </a:r>
          </a:p>
          <a:p>
            <a:r>
              <a:rPr lang="ru-RU" sz="2000" dirty="0"/>
              <a:t>Пример нестационарного случая ACF и PACF</a:t>
            </a:r>
          </a:p>
        </p:txBody>
      </p:sp>
      <p:pic>
        <p:nvPicPr>
          <p:cNvPr id="25602" name="Picture 2" descr="image.png">
            <a:extLst>
              <a:ext uri="{FF2B5EF4-FFF2-40B4-BE49-F238E27FC236}">
                <a16:creationId xmlns:a16="http://schemas.microsoft.com/office/drawing/2014/main" id="{0BED12D2-FF26-425C-AE2D-D5ED29E5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9" y="2319742"/>
            <a:ext cx="7981950" cy="42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256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382375" cy="91122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Остаточный анализ. Стационарность остатков. Графический метод</a:t>
            </a:r>
            <a:endParaRPr lang="en-US" b="1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BF2D0A-3231-4BFD-8289-64E32C024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004" y="1360506"/>
            <a:ext cx="10934699" cy="95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/>
              <a:t>PACF может использоваться с ACF для стационарного анализа, а также будет применяться в дальнейшем для других целей.</a:t>
            </a:r>
          </a:p>
          <a:p>
            <a:r>
              <a:rPr lang="ru-RU" sz="2000" dirty="0"/>
              <a:t>Пример стационарного случая ACF и PACF</a:t>
            </a:r>
          </a:p>
        </p:txBody>
      </p:sp>
      <p:pic>
        <p:nvPicPr>
          <p:cNvPr id="26626" name="Picture 2" descr="image.png">
            <a:extLst>
              <a:ext uri="{FF2B5EF4-FFF2-40B4-BE49-F238E27FC236}">
                <a16:creationId xmlns:a16="http://schemas.microsoft.com/office/drawing/2014/main" id="{6E25DC88-C46A-4B6F-993D-F126A272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2225109"/>
            <a:ext cx="8582025" cy="46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79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ru-RU" sz="3200" b="1" dirty="0"/>
              <a:t>Методы машинного обучения</a:t>
            </a:r>
            <a:r>
              <a:rPr lang="en-US" sz="3200" b="1" dirty="0"/>
              <a:t>. Data-Driven, </a:t>
            </a:r>
            <a:r>
              <a:rPr lang="ru-RU" sz="3200" b="1" dirty="0"/>
              <a:t>М</a:t>
            </a:r>
            <a:r>
              <a:rPr lang="en-US" sz="3200" b="1" dirty="0" err="1"/>
              <a:t>odel</a:t>
            </a:r>
            <a:r>
              <a:rPr lang="en-US" sz="3200" b="1" dirty="0"/>
              <a:t> agnostic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Модели, управляемые данными (или подход машинного обучения)</a:t>
            </a:r>
            <a:endParaRPr lang="ru-RU" sz="2000" dirty="0"/>
          </a:p>
          <a:p>
            <a:pPr lvl="0"/>
            <a:r>
              <a:rPr lang="ru-RU" sz="2000" dirty="0"/>
              <a:t>Методы можно разделить на классическое машинное обучение и глубокую нейронную сеть.</a:t>
            </a:r>
          </a:p>
          <a:p>
            <a:pPr lvl="0"/>
            <a:r>
              <a:rPr lang="ru-RU" sz="2000" b="1" dirty="0"/>
              <a:t>Классические модели, управляемые данными (или подход машинного обучения)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Такие методы, как векторная регрессия (SVR), случайный лес регрессии, </a:t>
            </a:r>
            <a:r>
              <a:rPr lang="ru-RU" sz="2000" dirty="0" err="1"/>
              <a:t>XGBoost</a:t>
            </a:r>
            <a:r>
              <a:rPr lang="ru-RU" sz="2000" dirty="0"/>
              <a:t> и </a:t>
            </a:r>
            <a:r>
              <a:rPr lang="ru-RU" sz="2000" dirty="0" err="1"/>
              <a:t>тд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Позволяют работать с сильно нелинейными данными.</a:t>
            </a:r>
          </a:p>
          <a:p>
            <a:pPr lvl="1"/>
            <a:r>
              <a:rPr lang="ru-RU" sz="2000" dirty="0"/>
              <a:t>Нет необходимости в статистической гипотезе для модели.</a:t>
            </a:r>
          </a:p>
          <a:p>
            <a:pPr lvl="1"/>
            <a:r>
              <a:rPr lang="ru-RU" sz="2000" dirty="0"/>
              <a:t>Хорошо справляется с нестационарными отношениями между данными.</a:t>
            </a:r>
          </a:p>
          <a:p>
            <a:pPr lvl="1"/>
            <a:r>
              <a:rPr lang="ru-RU" sz="2000" dirty="0"/>
              <a:t>Легко тренировать.</a:t>
            </a:r>
          </a:p>
          <a:p>
            <a:pPr lvl="1"/>
            <a:r>
              <a:rPr lang="ru-RU" sz="2000" dirty="0"/>
              <a:t>Точность сильно зависит от выбора значений </a:t>
            </a:r>
            <a:r>
              <a:rPr lang="ru-RU" sz="2000" dirty="0" err="1"/>
              <a:t>гиперпараметров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Неявная зависимость выбранной модели и данных от результатов прогноза.</a:t>
            </a:r>
          </a:p>
          <a:p>
            <a:pPr lvl="1"/>
            <a:r>
              <a:rPr lang="ru-RU" sz="2000" dirty="0"/>
              <a:t>Точность сильно зависит от сходства между обученными данными и данными вывода.</a:t>
            </a:r>
          </a:p>
          <a:p>
            <a:pPr lvl="1"/>
            <a:r>
              <a:rPr lang="ru-RU" sz="2000" dirty="0"/>
              <a:t>Трудно достичь сопоставимой точности с подходом на основе модели для относительно простых данных.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513" y="5595042"/>
            <a:ext cx="11062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отличии от предыдущих подходов у нас тут нет допущений об условиях работы процесса порождающего ВР,</a:t>
            </a:r>
          </a:p>
          <a:p>
            <a:r>
              <a:rPr lang="ru-RU" dirty="0"/>
              <a:t>Поэтому модель следующая из процесса заменяется на примеры входных и выходных данных. </a:t>
            </a:r>
          </a:p>
          <a:p>
            <a:r>
              <a:rPr lang="ru-RU" dirty="0"/>
              <a:t>В предсказаниях вход и выход – это одни и те же данные, но смещенные др. </a:t>
            </a:r>
            <a:r>
              <a:rPr lang="ru-RU" dirty="0" err="1"/>
              <a:t>отн</a:t>
            </a:r>
            <a:r>
              <a:rPr lang="ru-RU" dirty="0"/>
              <a:t>. Др. </a:t>
            </a:r>
            <a:br>
              <a:rPr lang="ru-RU" dirty="0"/>
            </a:br>
            <a:r>
              <a:rPr lang="ru-RU" dirty="0"/>
              <a:t>(аналог градуировки работы прибора)</a:t>
            </a:r>
          </a:p>
        </p:txBody>
      </p:sp>
    </p:spTree>
    <p:extLst>
      <p:ext uri="{BB962C8B-B14F-4D97-AF65-F5344CB8AC3E}">
        <p14:creationId xmlns:p14="http://schemas.microsoft.com/office/powerpoint/2010/main" val="2774874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</a:t>
            </a:r>
            <a:r>
              <a:rPr lang="en-US" dirty="0" err="1"/>
              <a:t>qq</a:t>
            </a:r>
            <a:r>
              <a:rPr lang="en-US" dirty="0"/>
              <a:t> plot</a:t>
            </a:r>
            <a:r>
              <a:rPr lang="ru-RU" dirty="0"/>
              <a:t> нормального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BEEC89-8DAD-DA8F-353A-8B7CB1B9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6" name="Picture 8" descr="Normal Q-Q plots. a Normal Q-Q plot for uncontaminated measurements on... |  Download Scientific Diagram">
            <a:extLst>
              <a:ext uri="{FF2B5EF4-FFF2-40B4-BE49-F238E27FC236}">
                <a16:creationId xmlns:a16="http://schemas.microsoft.com/office/drawing/2014/main" id="{6180CD17-D30B-0B44-7596-D41A986F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72" y="1825625"/>
            <a:ext cx="4910558" cy="483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28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</a:t>
            </a:r>
            <a:r>
              <a:rPr lang="en-US" dirty="0" err="1"/>
              <a:t>н</a:t>
            </a:r>
            <a:r>
              <a:rPr lang="ru-RU" dirty="0"/>
              <a:t>нормальное распределение</a:t>
            </a:r>
          </a:p>
        </p:txBody>
      </p:sp>
      <p:pic>
        <p:nvPicPr>
          <p:cNvPr id="9218" name="Picture 2" descr="Q-Q Plots Explained. Explore the powers of Q-Q plots. | by Paras Varshney |  Towards Data Science">
            <a:extLst>
              <a:ext uri="{FF2B5EF4-FFF2-40B4-BE49-F238E27FC236}">
                <a16:creationId xmlns:a16="http://schemas.microsoft.com/office/drawing/2014/main" id="{47A333E8-7C11-53C3-FC39-65095FB45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 r="51268" b="70032"/>
          <a:stretch/>
        </p:blipFill>
        <p:spPr bwMode="auto">
          <a:xfrm>
            <a:off x="838200" y="1825625"/>
            <a:ext cx="3168725" cy="16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-Q Plots Explained. Explore the powers of Q-Q plots. | by Paras Varshney |  Towards Data Science">
            <a:extLst>
              <a:ext uri="{FF2B5EF4-FFF2-40B4-BE49-F238E27FC236}">
                <a16:creationId xmlns:a16="http://schemas.microsoft.com/office/drawing/2014/main" id="{6043C92A-C1A0-1DAF-2627-784C27687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" t="38245" r="51930" b="34987"/>
          <a:stretch/>
        </p:blipFill>
        <p:spPr bwMode="auto">
          <a:xfrm>
            <a:off x="4099560" y="1825625"/>
            <a:ext cx="3168725" cy="16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Q-Q Plots Explained. Explore the powers of Q-Q plots. | by Paras Varshney |  Towards Data Science">
            <a:extLst>
              <a:ext uri="{FF2B5EF4-FFF2-40B4-BE49-F238E27FC236}">
                <a16:creationId xmlns:a16="http://schemas.microsoft.com/office/drawing/2014/main" id="{E8F87B29-08BA-2ED1-2FAD-FD639DB40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t="71712" r="51646" b="1520"/>
          <a:stretch/>
        </p:blipFill>
        <p:spPr bwMode="auto">
          <a:xfrm>
            <a:off x="7745798" y="1825625"/>
            <a:ext cx="2775034" cy="142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82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случай правильной остаточной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3330-E39A-9B18-C02A-931A4418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9C6C-9009-A931-38B3-3598198C6F8A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397D-8183-0A4F-A0FD-52EE4F8DFF7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1268" name="Picture 4" descr="The residuals vs fitted values plot of ARIMA model in r - Stack Overflow">
            <a:extLst>
              <a:ext uri="{FF2B5EF4-FFF2-40B4-BE49-F238E27FC236}">
                <a16:creationId xmlns:a16="http://schemas.microsoft.com/office/drawing/2014/main" id="{CD19B211-4D80-6419-EA4C-ABB50533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8" y="1655611"/>
            <a:ext cx="540452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sson 3: Identifying and Estimating ARIMA models; Using ARIMA models to  forecast future values">
            <a:extLst>
              <a:ext uri="{FF2B5EF4-FFF2-40B4-BE49-F238E27FC236}">
                <a16:creationId xmlns:a16="http://schemas.microsoft.com/office/drawing/2014/main" id="{183B192D-7E6C-03B9-62D0-66FF03E08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57" y="1367480"/>
            <a:ext cx="53594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07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случай правильной остаточной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3330-E39A-9B18-C02A-931A4418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9C6C-9009-A931-38B3-3598198C6F8A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397D-8183-0A4F-A0FD-52EE4F8DFF7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1266" name="Picture 2" descr="time series - handling spikes in ARIMA model residual components - Cross  Validated">
            <a:extLst>
              <a:ext uri="{FF2B5EF4-FFF2-40B4-BE49-F238E27FC236}">
                <a16:creationId xmlns:a16="http://schemas.microsoft.com/office/drawing/2014/main" id="{B564CBD1-AC76-4BBB-CC5E-BD98A05C0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85" y="1169688"/>
            <a:ext cx="5323187" cy="53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tropy | Free Full-Text | Network Autoregressive Model for the Prediction  of COVID-19 Considering the Disease Interaction in Neighboring Countries |  HTML">
            <a:extLst>
              <a:ext uri="{FF2B5EF4-FFF2-40B4-BE49-F238E27FC236}">
                <a16:creationId xmlns:a16="http://schemas.microsoft.com/office/drawing/2014/main" id="{2A812E91-D488-55CD-0E81-B0508907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3" y="1825625"/>
            <a:ext cx="5350416" cy="37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30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случай правильной остаточной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3330-E39A-9B18-C02A-931A4418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9C6C-9009-A931-38B3-3598198C6F8A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397D-8183-0A4F-A0FD-52EE4F8DFF7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3314" name="Picture 2" descr="Residual analysis of ARIMA (3,2,3). | Download Scientific Diagram">
            <a:extLst>
              <a:ext uri="{FF2B5EF4-FFF2-40B4-BE49-F238E27FC236}">
                <a16:creationId xmlns:a16="http://schemas.microsoft.com/office/drawing/2014/main" id="{AB297215-6299-63C1-79D6-5627B06C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0053"/>
            <a:ext cx="5353175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RIMA Model - Complete Guide to Time Series Forecasting in Python | ML+">
            <a:extLst>
              <a:ext uri="{FF2B5EF4-FFF2-40B4-BE49-F238E27FC236}">
                <a16:creationId xmlns:a16="http://schemas.microsoft.com/office/drawing/2014/main" id="{EEC8461E-3A7D-99B3-0F68-4406186B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91" y="2181732"/>
            <a:ext cx="5439803" cy="39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95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7FDEE-2832-2CA4-4DF9-48C5C7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Выберите случай правильной остаточной части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93330-E39A-9B18-C02A-931A4418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9C6C-9009-A931-38B3-3598198C6F8A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6397D-8183-0A4F-A0FD-52EE4F8DFF7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5362" name="Picture 2" descr="Time Series Forecasting with ARIMA Models In Python [Part 2] – Towards AI">
            <a:extLst>
              <a:ext uri="{FF2B5EF4-FFF2-40B4-BE49-F238E27FC236}">
                <a16:creationId xmlns:a16="http://schemas.microsoft.com/office/drawing/2014/main" id="{8BEAE50D-E30D-7FCF-88F6-FA508A68D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9" y="1603524"/>
            <a:ext cx="3683991" cy="488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 Guide to Time Series Forecasting with ARIMA in Python 3 | DigitalOcean">
            <a:extLst>
              <a:ext uri="{FF2B5EF4-FFF2-40B4-BE49-F238E27FC236}">
                <a16:creationId xmlns:a16="http://schemas.microsoft.com/office/drawing/2014/main" id="{5798EABF-518D-8A7B-E94E-5071C7FCD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92" y="1080895"/>
            <a:ext cx="3952539" cy="30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Python Auto ARIMA model not working correctly - Stack Overflow">
            <a:extLst>
              <a:ext uri="{FF2B5EF4-FFF2-40B4-BE49-F238E27FC236}">
                <a16:creationId xmlns:a16="http://schemas.microsoft.com/office/drawing/2014/main" id="{D9AC97C7-0BB1-2B70-EAA8-73572DBB9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 t="7466" r="6189" b="5545"/>
          <a:stretch/>
        </p:blipFill>
        <p:spPr bwMode="auto">
          <a:xfrm>
            <a:off x="3771697" y="3477932"/>
            <a:ext cx="4308695" cy="29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9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 algn="l" rtl="0"/>
            <a:r>
              <a:rPr lang="en-US" sz="3200" b="1" dirty="0" err="1"/>
              <a:t>Прогноз</a:t>
            </a:r>
            <a:r>
              <a:rPr lang="en-US" sz="3200" b="1" dirty="0"/>
              <a:t> </a:t>
            </a:r>
            <a:r>
              <a:rPr lang="en-US" sz="3200" b="1" dirty="0" err="1"/>
              <a:t>временного</a:t>
            </a:r>
            <a:r>
              <a:rPr lang="en-US" sz="3200" b="1" dirty="0"/>
              <a:t> </a:t>
            </a:r>
            <a:r>
              <a:rPr lang="en-US" sz="3200" b="1" dirty="0" err="1"/>
              <a:t>ряда</a:t>
            </a:r>
            <a:r>
              <a:rPr lang="ru-RU" sz="3200" b="1" dirty="0"/>
              <a:t>. </a:t>
            </a:r>
            <a:r>
              <a:rPr lang="en-US" sz="3200" b="1" dirty="0"/>
              <a:t>Model agnostic, automated FE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 lvl="0"/>
            <a:r>
              <a:rPr lang="ru-RU" sz="2000" b="1" dirty="0"/>
              <a:t>Глубокая нейронная сеть</a:t>
            </a:r>
            <a:r>
              <a:rPr lang="ru-RU" sz="2000" dirty="0"/>
              <a:t> .</a:t>
            </a:r>
          </a:p>
          <a:p>
            <a:pPr lvl="0"/>
            <a:r>
              <a:rPr lang="ru-RU" sz="2000" dirty="0"/>
              <a:t>Нет необходимости в статистической гипотезе или конкретной форме модели.</a:t>
            </a:r>
          </a:p>
          <a:p>
            <a:pPr lvl="1"/>
            <a:r>
              <a:rPr lang="ru-RU" sz="2000" dirty="0"/>
              <a:t>Может аппроксимировать любую функцию с пропущенными данными, аномалиями и другими нерегулярными шаблонами.</a:t>
            </a:r>
          </a:p>
          <a:p>
            <a:pPr lvl="1"/>
            <a:r>
              <a:rPr lang="ru-RU" sz="2000" dirty="0"/>
              <a:t>Позволяют работать с огромными многомерными рядами данных со сложной взаимосвязью поведения между данными.</a:t>
            </a:r>
          </a:p>
          <a:p>
            <a:pPr lvl="1"/>
            <a:r>
              <a:rPr lang="ru-RU" sz="2000" dirty="0"/>
              <a:t>Автоматически извлекает и обрабатывает сложные признаки и отношения между ними.</a:t>
            </a:r>
          </a:p>
          <a:p>
            <a:pPr lvl="1"/>
            <a:r>
              <a:rPr lang="ru-RU" sz="2000" dirty="0"/>
              <a:t>Требуется длительная настройка </a:t>
            </a:r>
            <a:r>
              <a:rPr lang="ru-RU" sz="2000" dirty="0" err="1"/>
              <a:t>гиперпараметров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Часто требуется ансамбль сетей для получения высокой точности.</a:t>
            </a:r>
          </a:p>
          <a:p>
            <a:pPr lvl="1"/>
            <a:r>
              <a:rPr lang="ru-RU" sz="2000" dirty="0"/>
              <a:t>Тяжело перетренировать.</a:t>
            </a:r>
          </a:p>
          <a:p>
            <a:pPr lvl="1"/>
            <a:r>
              <a:rPr lang="ru-RU" sz="2000" dirty="0"/>
              <a:t>Трудно достичь сопоставимой точности с подходом на основе модели для относительно простых рядов.</a:t>
            </a:r>
          </a:p>
          <a:p>
            <a:pPr lvl="0"/>
            <a:r>
              <a:rPr lang="ru-RU" sz="2000" dirty="0"/>
              <a:t>Выбор конкретных методов зависит от поставленной задачи.</a:t>
            </a:r>
          </a:p>
          <a:p>
            <a:pPr lvl="0"/>
            <a:r>
              <a:rPr lang="ru-RU" sz="2000" dirty="0"/>
              <a:t>Для простых и одномерных данных рекомендуется подход, основанный на модели.</a:t>
            </a:r>
          </a:p>
          <a:p>
            <a:pPr lvl="0"/>
            <a:r>
              <a:rPr lang="ru-RU" sz="2000" dirty="0"/>
              <a:t>Для сложных и многомерных данных в большом количестве модели, управляемые данными, могут обеспечить лучшую производительность.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66827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3741" y="403412"/>
            <a:ext cx="10780059" cy="448236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качества </a:t>
            </a:r>
            <a:r>
              <a:rPr lang="ru-RU" dirty="0" err="1"/>
              <a:t>пресдказания</a:t>
            </a:r>
            <a:r>
              <a:rPr lang="ru-RU" dirty="0"/>
              <a:t> ВР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941" y="851648"/>
            <a:ext cx="11084859" cy="5325315"/>
          </a:xfrm>
        </p:spPr>
        <p:txBody>
          <a:bodyPr>
            <a:normAutofit/>
          </a:bodyPr>
          <a:lstStyle/>
          <a:p>
            <a:r>
              <a:rPr lang="ru-RU" dirty="0"/>
              <a:t>Для оценка качества моделей прогнозирования временного ряда в основном используются метрики качества регрессии.</a:t>
            </a:r>
          </a:p>
          <a:p>
            <a:r>
              <a:rPr lang="ru-RU" dirty="0"/>
              <a:t>Абсолютные ошибки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Также могут использоваться % метрики: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93" y="2158451"/>
            <a:ext cx="3352800" cy="1009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53" y="2180203"/>
            <a:ext cx="2914650" cy="638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59" y="3788013"/>
            <a:ext cx="3295650" cy="1000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70" y="3864518"/>
            <a:ext cx="2971800" cy="8096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577" y="6430447"/>
            <a:ext cx="7503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https://education.yandex.ru/handbook/ml/article/vremennye-ryady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69205" y="6203663"/>
            <a:ext cx="51188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https://alexanderdyakonov.wordpress.com/wp-content/uploads/2018/10/book_08_metrics_12_blog1.pdf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948" y="4702568"/>
            <a:ext cx="1838325" cy="10763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903" y="2419901"/>
            <a:ext cx="3219450" cy="381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306" y="4707559"/>
            <a:ext cx="3064281" cy="121623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91353" y="5849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https://neerc.ifmo.ru/wiki/index.php?title=Оценка_качества_в_задачах_классификации_и_регрессии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8679125" y="4025267"/>
                <a:ext cx="2820709" cy="539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SMAPE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𝑯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ru-RU" b="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𝑯</m:t>
                        </m:r>
                      </m:sup>
                      <m:e>
                        <m:f>
                          <m:f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ru-RU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ru-RU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ru-RU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ru-RU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ru-RU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ru-RU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ru-RU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ru-RU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125" y="4025267"/>
                <a:ext cx="2820709" cy="539443"/>
              </a:xfrm>
              <a:prstGeom prst="rect">
                <a:avLst/>
              </a:prstGeom>
              <a:blipFill>
                <a:blip r:embed="rId9"/>
                <a:stretch>
                  <a:fillRect l="-1948" t="-67416" b="-1089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3741" y="403412"/>
            <a:ext cx="10780059" cy="448236"/>
          </a:xfrm>
        </p:spPr>
        <p:txBody>
          <a:bodyPr>
            <a:normAutofit fontScale="90000"/>
          </a:bodyPr>
          <a:lstStyle/>
          <a:p>
            <a:r>
              <a:rPr lang="ru-RU" dirty="0"/>
              <a:t>Оценка качества </a:t>
            </a:r>
            <a:r>
              <a:rPr lang="ru-RU" dirty="0" err="1"/>
              <a:t>пресдказания</a:t>
            </a:r>
            <a:r>
              <a:rPr lang="ru-RU" dirty="0"/>
              <a:t> ВР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941" y="851648"/>
            <a:ext cx="11719859" cy="532531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100" dirty="0">
                <a:solidFill>
                  <a:srgbClr val="000000"/>
                </a:solidFill>
              </a:rPr>
              <a:t>робастностью — насколько ошибка устойчива при небольшом изменении — насколько она подскакивает/падает и насколько, в целом, отражает состояние бизнеса;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100" dirty="0">
                <a:solidFill>
                  <a:srgbClr val="000000"/>
                </a:solidFill>
              </a:rPr>
              <a:t>обобщенностью — насколько сильно происходит усреднение ошибки — сможем ли мы составить по средней абсолютной ошибке представление о том, что происходит </a:t>
            </a:r>
            <a:r>
              <a:rPr lang="ru-RU" altLang="ru-RU" sz="2100" dirty="0" err="1">
                <a:solidFill>
                  <a:srgbClr val="000000"/>
                </a:solidFill>
              </a:rPr>
              <a:t>попозиционно</a:t>
            </a:r>
            <a:r>
              <a:rPr lang="ru-RU" altLang="ru-RU" sz="2100" dirty="0">
                <a:solidFill>
                  <a:srgbClr val="000000"/>
                </a:solidFill>
              </a:rPr>
              <a:t> (скорее всего, нет);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100" dirty="0">
                <a:solidFill>
                  <a:srgbClr val="000000"/>
                </a:solidFill>
              </a:rPr>
              <a:t>симметричностью — насколько наша ошибка для разных знаков является</a:t>
            </a:r>
            <a:r>
              <a:rPr lang="en-US" altLang="ru-RU" sz="2100" dirty="0">
                <a:solidFill>
                  <a:srgbClr val="000000"/>
                </a:solidFill>
              </a:rPr>
              <a:t> </a:t>
            </a:r>
            <a:r>
              <a:rPr lang="ru-RU" altLang="ru-RU" sz="2100" dirty="0" err="1">
                <a:solidFill>
                  <a:srgbClr val="000000"/>
                </a:solidFill>
              </a:rPr>
              <a:t>значначимой</a:t>
            </a:r>
            <a:endParaRPr lang="ru-RU" altLang="ru-RU" sz="2100" dirty="0">
              <a:solidFill>
                <a:srgbClr val="00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/>
              <a:t>                                         </a:t>
            </a:r>
            <a:r>
              <a:rPr lang="ru-RU" altLang="ru-RU" sz="2100" dirty="0"/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 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0" y="-170549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Свойства традиционных методов оценки качества прогноз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9" y="4093564"/>
            <a:ext cx="9876491" cy="257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550582" y="3085838"/>
            <a:ext cx="957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useoSans"/>
              </a:rPr>
              <a:t>Как правило, все останавливаются на MAPE (это средняя абсолютная процентная ошибка), потому что эта формула </a:t>
            </a:r>
            <a:r>
              <a:rPr lang="ru-RU" i="1" dirty="0">
                <a:solidFill>
                  <a:srgbClr val="000000"/>
                </a:solidFill>
                <a:latin typeface="MuseoSans"/>
              </a:rPr>
              <a:t>наиболее наглядна и понятна</a:t>
            </a:r>
            <a:r>
              <a:rPr lang="ru-RU" dirty="0">
                <a:solidFill>
                  <a:srgbClr val="000000"/>
                </a:solidFill>
                <a:latin typeface="MuseoSans"/>
              </a:rPr>
              <a:t>. В связи с простотой в понимании и удобством ее любит менеджмент, но в ней есть и нюансы, когда, например, фактические продажи меньше планируемых.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68941" y="6480731"/>
            <a:ext cx="9857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https://reshape.ru/articles/tpost/e9s086ofm1-kak-otsenit-kachestvo-prognozirovaniya</a:t>
            </a:r>
          </a:p>
        </p:txBody>
      </p:sp>
    </p:spTree>
    <p:extLst>
      <p:ext uri="{BB962C8B-B14F-4D97-AF65-F5344CB8AC3E}">
        <p14:creationId xmlns:p14="http://schemas.microsoft.com/office/powerpoint/2010/main" val="1187008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5401</Words>
  <Application>Microsoft Macintosh PowerPoint</Application>
  <PresentationFormat>Широкоэкранный</PresentationFormat>
  <Paragraphs>459</Paragraphs>
  <Slides>65</Slides>
  <Notes>5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5" baseType="lpstr">
      <vt:lpstr>Arial</vt:lpstr>
      <vt:lpstr>Calibri</vt:lpstr>
      <vt:lpstr>Calibri Light</vt:lpstr>
      <vt:lpstr>Cambria</vt:lpstr>
      <vt:lpstr>Cambria Math</vt:lpstr>
      <vt:lpstr>Consolas</vt:lpstr>
      <vt:lpstr>MuseoSans</vt:lpstr>
      <vt:lpstr>system-ui</vt:lpstr>
      <vt:lpstr>Times New Roman</vt:lpstr>
      <vt:lpstr>Тема Office</vt:lpstr>
      <vt:lpstr>Непараметрические методы предсказания временных рядов на основе моделей</vt:lpstr>
      <vt:lpstr>Презентация PowerPoint</vt:lpstr>
      <vt:lpstr>Презентация PowerPoint</vt:lpstr>
      <vt:lpstr>Прогноз временного ряда.  Методы на основе специфичной модели</vt:lpstr>
      <vt:lpstr>Прогноз временного ряда.  Методы на основе специфичной модели</vt:lpstr>
      <vt:lpstr>Методы машинного обучения. Data-Driven, Мodel agnostic</vt:lpstr>
      <vt:lpstr>Прогноз временного ряда. Model agnostic, automated FE</vt:lpstr>
      <vt:lpstr>Оценка качества пресдказания ВР</vt:lpstr>
      <vt:lpstr>Оценка качества пресдказания ВР</vt:lpstr>
      <vt:lpstr>Презентация PowerPoint</vt:lpstr>
      <vt:lpstr>Наивное предсказание </vt:lpstr>
      <vt:lpstr>Примеры</vt:lpstr>
      <vt:lpstr>Сглаживание. Скользящее среднее</vt:lpstr>
      <vt:lpstr>Сглаживание. Взвешенное скользящее среднее</vt:lpstr>
      <vt:lpstr>Сглаживание. Экспоненциальное сглаживание</vt:lpstr>
      <vt:lpstr>Сглаживание.  Двойное экспоненциальное сглаживание</vt:lpstr>
      <vt:lpstr>Сглаживание. Тройное экспоненциальное сглаживание</vt:lpstr>
      <vt:lpstr>Сглаживание. Тройное экспоненциальное сглаживание</vt:lpstr>
      <vt:lpstr>Сглаживание. Тройное экспоненциальное сглаживание</vt:lpstr>
      <vt:lpstr>Сглаживание. Модель Error-Trend-Seasonality</vt:lpstr>
      <vt:lpstr>Сглаживание. Модель Error-Trend-Seasonality</vt:lpstr>
      <vt:lpstr>Сглаживание. Модель Error-Trend-Seasonality</vt:lpstr>
      <vt:lpstr>Предсказание с разложением</vt:lpstr>
      <vt:lpstr>Регрессионный анализ</vt:lpstr>
      <vt:lpstr>Регрессионный анализ. Обычный МНК </vt:lpstr>
      <vt:lpstr>Полиномиальная регрессия</vt:lpstr>
      <vt:lpstr>Регрессионный анализ. Обычный МНК </vt:lpstr>
      <vt:lpstr>Регрессионный анализ. Теорема Гаусса-Маркова.</vt:lpstr>
      <vt:lpstr>Проблема плохой обусловленности</vt:lpstr>
      <vt:lpstr>Проблема плохой обусловленности</vt:lpstr>
      <vt:lpstr>Проблема плохой обсуловленности</vt:lpstr>
      <vt:lpstr>Стандартизация, нормализация, масштабирование</vt:lpstr>
      <vt:lpstr>Разложение временного ряда (Регрессионное и скользящего среднего)</vt:lpstr>
      <vt:lpstr>Классический подход</vt:lpstr>
      <vt:lpstr>STL разложение</vt:lpstr>
      <vt:lpstr>Локальная регрессия LOESS</vt:lpstr>
      <vt:lpstr>Пример STL</vt:lpstr>
      <vt:lpstr>Использование разложений</vt:lpstr>
      <vt:lpstr>Нелинейная регрессия временного ряда</vt:lpstr>
      <vt:lpstr>Нелинейная регрессия</vt:lpstr>
      <vt:lpstr>Нелинейная регрессия</vt:lpstr>
      <vt:lpstr>Нелинейная регрессия</vt:lpstr>
      <vt:lpstr>Нелинейная регрессия</vt:lpstr>
      <vt:lpstr>Обобщенная адаптивная модель (регрессия). Prophet</vt:lpstr>
      <vt:lpstr>Обобщенная адаптивная модель (регрессия). Prophet</vt:lpstr>
      <vt:lpstr>Обобщенная адаптивная модель (регрессия). Prophet</vt:lpstr>
      <vt:lpstr>Презентация PowerPoint</vt:lpstr>
      <vt:lpstr>Анализ невязок (остатков).</vt:lpstr>
      <vt:lpstr>Анализ невязок (остатков).</vt:lpstr>
      <vt:lpstr>Методы на основе визуальной оценки. АКФ</vt:lpstr>
      <vt:lpstr>Методы на основе визуальной оценки. Гистограмма</vt:lpstr>
      <vt:lpstr>Методы на основе визуальной оценки. Q-Q график</vt:lpstr>
      <vt:lpstr>Методы на основе визуальной оценки. Q-Q график</vt:lpstr>
      <vt:lpstr>Методы на основе статистических тестов. Непараметрические методы</vt:lpstr>
      <vt:lpstr>Сводный статичесический анализ</vt:lpstr>
      <vt:lpstr>Методы визуальной оценки.  Частичная автокорреляция (PACF)</vt:lpstr>
      <vt:lpstr>Частичная автокорреляция (PACF)</vt:lpstr>
      <vt:lpstr>Остаточный анализ. Стационарность остатков. Графический метод</vt:lpstr>
      <vt:lpstr>Остаточный анализ. Стационарность остатков. Графический метод</vt:lpstr>
      <vt:lpstr>Выберите qq plot нормального распределения</vt:lpstr>
      <vt:lpstr>Выберите ннормальное распределение</vt:lpstr>
      <vt:lpstr>Выберите случай правильной остаточной части</vt:lpstr>
      <vt:lpstr>Выберите случай правильной остаточной части</vt:lpstr>
      <vt:lpstr>Выберите случай правильной остаточной части</vt:lpstr>
      <vt:lpstr>Выберите случай правильной остаточной части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112</cp:revision>
  <dcterms:created xsi:type="dcterms:W3CDTF">2021-10-31T10:57:36Z</dcterms:created>
  <dcterms:modified xsi:type="dcterms:W3CDTF">2025-03-20T16:20:29Z</dcterms:modified>
</cp:coreProperties>
</file>